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65" r:id="rId2"/>
    <p:sldId id="266" r:id="rId3"/>
    <p:sldId id="270" r:id="rId4"/>
    <p:sldId id="277" r:id="rId5"/>
    <p:sldId id="261" r:id="rId6"/>
    <p:sldId id="262" r:id="rId7"/>
    <p:sldId id="264" r:id="rId8"/>
    <p:sldId id="267" r:id="rId9"/>
    <p:sldId id="269" r:id="rId10"/>
    <p:sldId id="268" r:id="rId11"/>
    <p:sldId id="271" r:id="rId12"/>
    <p:sldId id="272" r:id="rId13"/>
    <p:sldId id="273" r:id="rId14"/>
    <p:sldId id="293" r:id="rId15"/>
    <p:sldId id="295" r:id="rId16"/>
    <p:sldId id="276" r:id="rId17"/>
    <p:sldId id="292" r:id="rId18"/>
    <p:sldId id="296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9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E8A9A4-0136-495C-9074-9326FCA5EC59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718528-5C59-4F5C-B9F2-DAE6B2BEA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57420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C70AD-9759-471F-918E-279F7B85E076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DFB3A-C473-49AC-BDE0-B75639140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908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C70AD-9759-471F-918E-279F7B85E076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DFB3A-C473-49AC-BDE0-B75639140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0142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C70AD-9759-471F-918E-279F7B85E076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DFB3A-C473-49AC-BDE0-B75639140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182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C70AD-9759-471F-918E-279F7B85E076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DFB3A-C473-49AC-BDE0-B75639140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8455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C70AD-9759-471F-918E-279F7B85E076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DFB3A-C473-49AC-BDE0-B75639140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477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C70AD-9759-471F-918E-279F7B85E076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DFB3A-C473-49AC-BDE0-B75639140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0872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C70AD-9759-471F-918E-279F7B85E076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DFB3A-C473-49AC-BDE0-B75639140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605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C70AD-9759-471F-918E-279F7B85E076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DFB3A-C473-49AC-BDE0-B75639140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95128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C70AD-9759-471F-918E-279F7B85E076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DFB3A-C473-49AC-BDE0-B75639140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588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C70AD-9759-471F-918E-279F7B85E076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DFB3A-C473-49AC-BDE0-B75639140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77191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C70AD-9759-471F-918E-279F7B85E076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5DFB3A-C473-49AC-BDE0-B75639140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199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C70AD-9759-471F-918E-279F7B85E076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5DFB3A-C473-49AC-BDE0-B75639140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22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9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7558" y="63999"/>
            <a:ext cx="10344150" cy="2387600"/>
          </a:xfrm>
        </p:spPr>
        <p:txBody>
          <a:bodyPr>
            <a:normAutofit/>
          </a:bodyPr>
          <a:lstStyle/>
          <a:p>
            <a:r>
              <a:rPr lang="en-GB" sz="6600" dirty="0" smtClean="0">
                <a:latin typeface="AlphabetSoup Tilt BT" panose="04020905020B06060204" pitchFamily="82" charset="0"/>
              </a:rPr>
              <a:t>Welcome to Year 3 </a:t>
            </a:r>
            <a:endParaRPr lang="en-GB" sz="6600" dirty="0">
              <a:latin typeface="AlphabetSoup Tilt BT" panose="04020905020B06060204" pitchFamily="8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3331" y="2724149"/>
            <a:ext cx="3512161" cy="2970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9332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9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80855" y="199757"/>
            <a:ext cx="4452530" cy="627330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u="sng" dirty="0" smtClean="0"/>
              <a:t>Meet the Team </a:t>
            </a:r>
            <a:endParaRPr lang="en-GB" b="1" u="sng" dirty="0"/>
          </a:p>
        </p:txBody>
      </p:sp>
      <p:pic>
        <p:nvPicPr>
          <p:cNvPr id="4" name="Picture 3"/>
          <p:cNvPicPr/>
          <p:nvPr/>
        </p:nvPicPr>
        <p:blipFill rotWithShape="1">
          <a:blip r:embed="rId2"/>
          <a:srcRect t="6109"/>
          <a:stretch/>
        </p:blipFill>
        <p:spPr>
          <a:xfrm>
            <a:off x="1013686" y="2024532"/>
            <a:ext cx="1636237" cy="2204481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1085578" y="91291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Alder</a:t>
            </a:r>
            <a:endParaRPr lang="en-GB" dirty="0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5194366" y="912918"/>
            <a:ext cx="197795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Ash</a:t>
            </a:r>
            <a:endParaRPr lang="en-GB" dirty="0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9072661" y="827087"/>
            <a:ext cx="197795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Apple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431" y="1948570"/>
            <a:ext cx="2073291" cy="22804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78230" y="1948570"/>
            <a:ext cx="1866900" cy="22383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19071" y="4357731"/>
            <a:ext cx="1964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Miss Pollard</a:t>
            </a:r>
            <a:endParaRPr lang="en-GB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4781672" y="4357731"/>
            <a:ext cx="1964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Miss </a:t>
            </a:r>
            <a:r>
              <a:rPr lang="en-GB" sz="2400" dirty="0" err="1" smtClean="0"/>
              <a:t>Rosewall</a:t>
            </a:r>
            <a:endParaRPr lang="en-GB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8958171" y="4364568"/>
            <a:ext cx="1964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Miss Cassidy</a:t>
            </a:r>
            <a:endParaRPr lang="en-GB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449890" y="5222597"/>
            <a:ext cx="111512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Year 3 TA’s – </a:t>
            </a:r>
          </a:p>
          <a:p>
            <a:r>
              <a:rPr lang="en-GB" sz="3200" dirty="0" smtClean="0"/>
              <a:t>Ms Georgiou, Miss </a:t>
            </a:r>
            <a:r>
              <a:rPr lang="en-GB" sz="3200" dirty="0" err="1" smtClean="0"/>
              <a:t>Ibia</a:t>
            </a:r>
            <a:r>
              <a:rPr lang="en-GB" sz="3200" dirty="0" smtClean="0"/>
              <a:t>, Ms O’Connor, Mrs </a:t>
            </a:r>
            <a:r>
              <a:rPr lang="en-GB" sz="3200" dirty="0" smtClean="0"/>
              <a:t>Patterson, Miss Macgregor, Mrs Roberts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9636724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9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313" y="584462"/>
            <a:ext cx="3600450" cy="31051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2865" y="584462"/>
            <a:ext cx="3808839" cy="2997994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192174" y="4024893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2800" dirty="0">
                <a:solidFill>
                  <a:srgbClr val="000000"/>
                </a:solidFill>
                <a:latin typeface="+mj-lt"/>
              </a:rPr>
              <a:t>Mrs </a:t>
            </a:r>
            <a:r>
              <a:rPr lang="en-GB" sz="2800" dirty="0" smtClean="0">
                <a:solidFill>
                  <a:srgbClr val="000000"/>
                </a:solidFill>
                <a:latin typeface="+mj-lt"/>
              </a:rPr>
              <a:t>Newman</a:t>
            </a:r>
          </a:p>
          <a:p>
            <a:pPr algn="ctr"/>
            <a:r>
              <a:rPr lang="en-GB" sz="2800" dirty="0" smtClean="0">
                <a:solidFill>
                  <a:srgbClr val="000000"/>
                </a:solidFill>
                <a:latin typeface="+mj-lt"/>
              </a:rPr>
              <a:t>SENCO and Inclusion </a:t>
            </a:r>
            <a:r>
              <a:rPr lang="en-GB" sz="2800" dirty="0">
                <a:solidFill>
                  <a:srgbClr val="000000"/>
                </a:solidFill>
                <a:latin typeface="+mj-lt"/>
              </a:rPr>
              <a:t>L</a:t>
            </a:r>
            <a:r>
              <a:rPr lang="en-GB" sz="2800" dirty="0" smtClean="0">
                <a:solidFill>
                  <a:srgbClr val="000000"/>
                </a:solidFill>
                <a:latin typeface="+mj-lt"/>
              </a:rPr>
              <a:t>ead</a:t>
            </a:r>
            <a:endParaRPr lang="en-GB" sz="2800" dirty="0">
              <a:solidFill>
                <a:srgbClr val="000000"/>
              </a:solidFill>
              <a:latin typeface="+mj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483081" y="3901783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+mj-lt"/>
              </a:rPr>
              <a:t>Mr Rutherford</a:t>
            </a:r>
          </a:p>
          <a:p>
            <a:r>
              <a:rPr lang="en-GB" sz="3600" dirty="0">
                <a:solidFill>
                  <a:srgbClr val="000000"/>
                </a:solidFill>
                <a:latin typeface="+mj-lt"/>
              </a:rPr>
              <a:t>Wellbeing lead</a:t>
            </a:r>
          </a:p>
        </p:txBody>
      </p:sp>
    </p:spTree>
    <p:extLst>
      <p:ext uri="{BB962C8B-B14F-4D97-AF65-F5344CB8AC3E}">
        <p14:creationId xmlns:p14="http://schemas.microsoft.com/office/powerpoint/2010/main" val="22983939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9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Other key staff members…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Mrs Clarke and Mrs Harrison- office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Mrs Campbell- School business manager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Mrs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Halward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- Site manager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Miss Keighley- assistant head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Mr Long- assistant head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Miss Sherry-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headteacher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65715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9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Birthday/Celebration Sweets or Food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400" dirty="0" smtClean="0"/>
              <a:t>We do not</a:t>
            </a:r>
            <a:r>
              <a:rPr lang="en-GB" sz="4400" dirty="0"/>
              <a:t> </a:t>
            </a:r>
            <a:r>
              <a:rPr lang="en-GB" sz="4400" dirty="0" smtClean="0"/>
              <a:t>distribute sweets </a:t>
            </a:r>
            <a:r>
              <a:rPr lang="en-GB" sz="4400" dirty="0"/>
              <a:t>or food </a:t>
            </a:r>
            <a:r>
              <a:rPr lang="en-GB" sz="4400" dirty="0" smtClean="0"/>
              <a:t>due </a:t>
            </a:r>
            <a:r>
              <a:rPr lang="en-GB" sz="4400" dirty="0"/>
              <a:t>to the range of allergies and food rules within the </a:t>
            </a:r>
            <a:r>
              <a:rPr lang="en-GB" sz="4400" dirty="0" smtClean="0"/>
              <a:t>school</a:t>
            </a:r>
          </a:p>
          <a:p>
            <a:endParaRPr lang="en-GB" sz="44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56389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9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Year 3 PE days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200" dirty="0" smtClean="0"/>
              <a:t>All year 3 classes will have PE on </a:t>
            </a:r>
            <a:r>
              <a:rPr lang="en-GB" sz="3200" u="sng" dirty="0" smtClean="0"/>
              <a:t>Tuesdays.</a:t>
            </a:r>
          </a:p>
          <a:p>
            <a:r>
              <a:rPr lang="en-GB" sz="3200" dirty="0" smtClean="0"/>
              <a:t>Alder and Apple = </a:t>
            </a:r>
            <a:r>
              <a:rPr lang="en-GB" sz="3200" u="sng" dirty="0" smtClean="0"/>
              <a:t>Friday</a:t>
            </a:r>
          </a:p>
          <a:p>
            <a:r>
              <a:rPr lang="en-GB" sz="3200" dirty="0" smtClean="0"/>
              <a:t>Ash = </a:t>
            </a:r>
            <a:r>
              <a:rPr lang="en-GB" sz="3200" u="sng" dirty="0" smtClean="0"/>
              <a:t>Wednesday</a:t>
            </a:r>
            <a:endParaRPr lang="en-GB" sz="3200" u="sng" dirty="0"/>
          </a:p>
          <a:p>
            <a:pPr marL="0" indent="0">
              <a:buNone/>
            </a:pP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Children should have their PE kit in school all week. They will be expected to change back into their uniform following PE lessons. </a:t>
            </a:r>
            <a:endParaRPr lang="en-GB" sz="3200" dirty="0"/>
          </a:p>
          <a:p>
            <a:pPr marL="0" indent="0">
              <a:buNone/>
            </a:pPr>
            <a:r>
              <a:rPr lang="en-GB" sz="3200" dirty="0" smtClean="0"/>
              <a:t>If your child has ear piercings please teach them to remove these. Piercings can only be taped for the first 6 weeks.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6798350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9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Trips and Additional </a:t>
            </a:r>
            <a:r>
              <a:rPr lang="en-GB" b="1" u="sng" dirty="0"/>
              <a:t>L</a:t>
            </a:r>
            <a:r>
              <a:rPr lang="en-GB" b="1" u="sng" dirty="0" smtClean="0"/>
              <a:t>earning Opportunities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We plan to do three school trips/ additional learning opportunities over the academic year, one per term, these will be related to learning. 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For trips and additional learning opportunities to happen we will need parent volunteers this information will be sent out with the trip information.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We have provisionally booked </a:t>
            </a:r>
          </a:p>
          <a:p>
            <a:r>
              <a:rPr lang="en-GB" dirty="0" err="1" smtClean="0"/>
              <a:t>Cassiobury</a:t>
            </a:r>
            <a:r>
              <a:rPr lang="en-GB" dirty="0" smtClean="0"/>
              <a:t> Farm</a:t>
            </a:r>
          </a:p>
          <a:p>
            <a:r>
              <a:rPr lang="en-GB" dirty="0" smtClean="0"/>
              <a:t>Science Workshop 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5132456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9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2944" y="1894767"/>
            <a:ext cx="4505325" cy="2610731"/>
          </a:xfrm>
        </p:spPr>
        <p:txBody>
          <a:bodyPr>
            <a:normAutofit/>
          </a:bodyPr>
          <a:lstStyle/>
          <a:p>
            <a:r>
              <a:rPr lang="en-GB" b="1" dirty="0" smtClean="0"/>
              <a:t>Look out for our curriculum newsletter!</a:t>
            </a:r>
            <a:endParaRPr lang="en-GB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0901" y="476857"/>
            <a:ext cx="4183825" cy="5741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8766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9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1886" y="0"/>
            <a:ext cx="10963275" cy="1325563"/>
          </a:xfrm>
        </p:spPr>
        <p:txBody>
          <a:bodyPr/>
          <a:lstStyle/>
          <a:p>
            <a:pPr algn="ctr"/>
            <a:r>
              <a:rPr lang="en-GB" b="1" u="sng" dirty="0" smtClean="0"/>
              <a:t>Our Curriculum Overview – on website! </a:t>
            </a:r>
            <a:endParaRPr lang="en-GB" b="1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584" y="975862"/>
            <a:ext cx="10125075" cy="573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772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9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5097" y="0"/>
            <a:ext cx="10963275" cy="1325563"/>
          </a:xfrm>
        </p:spPr>
        <p:txBody>
          <a:bodyPr/>
          <a:lstStyle/>
          <a:p>
            <a:pPr algn="ctr"/>
            <a:r>
              <a:rPr lang="en-GB" b="1" u="sng" dirty="0" smtClean="0"/>
              <a:t>Our Curriculum </a:t>
            </a:r>
            <a:r>
              <a:rPr lang="en-GB" b="1" u="sng" dirty="0"/>
              <a:t>O</a:t>
            </a:r>
            <a:r>
              <a:rPr lang="en-GB" b="1" u="sng" dirty="0" smtClean="0"/>
              <a:t>verview</a:t>
            </a:r>
            <a:endParaRPr lang="en-GB" b="1" u="sng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571" y="1325563"/>
            <a:ext cx="10220325" cy="475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8950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9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Reading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725" y="1527045"/>
            <a:ext cx="11736197" cy="506670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Children will read with an adult </a:t>
            </a:r>
            <a:r>
              <a:rPr lang="en-GB" dirty="0" smtClean="0"/>
              <a:t>at school regularly. 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Please </a:t>
            </a:r>
            <a:r>
              <a:rPr lang="en-GB" dirty="0" smtClean="0"/>
              <a:t>ensure their </a:t>
            </a:r>
            <a:r>
              <a:rPr lang="en-GB" dirty="0" smtClean="0"/>
              <a:t>reading book and record </a:t>
            </a:r>
            <a:r>
              <a:rPr lang="en-GB" dirty="0" smtClean="0"/>
              <a:t>is in school everyday.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Children reading up to and including LIME have a focus of reading fluency. Beyond this they are working towards the KS2 targets meaning the focus is comprehension: prediction, retrieval, sequencing, inference &amp; summarise.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Guided reading will occur </a:t>
            </a:r>
            <a:r>
              <a:rPr lang="en-GB" dirty="0" smtClean="0"/>
              <a:t>three</a:t>
            </a:r>
            <a:r>
              <a:rPr lang="en-GB" dirty="0" smtClean="0"/>
              <a:t> </a:t>
            </a:r>
            <a:r>
              <a:rPr lang="en-GB" dirty="0" smtClean="0"/>
              <a:t>times a week.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Library books are a free choice for children and these will be changed weekly.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98200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9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Phonics &amp; Spelling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Children will be assessed and streamed over the next two weeks, this may mean they are taught by a different adult. </a:t>
            </a:r>
          </a:p>
          <a:p>
            <a:pPr marL="0" indent="0">
              <a:buNone/>
            </a:pPr>
            <a:r>
              <a:rPr lang="en-GB" dirty="0" smtClean="0"/>
              <a:t>This will be reassessed every five weeks.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Due to our focus on vocabulary and spelling we will be sending home additional spelling lists to consolidate their KS1 common exception words (CEWs). </a:t>
            </a:r>
          </a:p>
          <a:p>
            <a:pPr marL="0" indent="0">
              <a:buNone/>
            </a:pPr>
            <a:r>
              <a:rPr lang="en-GB" dirty="0" smtClean="0"/>
              <a:t>These will be retested termly.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96460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9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Homework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10759751" cy="47151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Homework is set for year 3 this will consist of </a:t>
            </a:r>
            <a:r>
              <a:rPr lang="en-GB" dirty="0" err="1" smtClean="0"/>
              <a:t>timestables</a:t>
            </a:r>
            <a:r>
              <a:rPr lang="en-GB" dirty="0" smtClean="0"/>
              <a:t>, spellings and reading. 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err="1" smtClean="0"/>
              <a:t>Timestables</a:t>
            </a:r>
            <a:r>
              <a:rPr lang="en-GB" dirty="0" smtClean="0"/>
              <a:t> and spellings will be tested weekly.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Homework will </a:t>
            </a:r>
            <a:r>
              <a:rPr lang="en-GB" dirty="0" smtClean="0"/>
              <a:t>be stuck in homework books every Friday, please remember to bring these in every week.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Reading records will also be checked on a Friday – we expect children to have read with an adult at least 3 times a week.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375997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9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 few things to know….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50109"/>
            <a:ext cx="8596668" cy="4591253"/>
          </a:xfrm>
        </p:spPr>
        <p:txBody>
          <a:bodyPr>
            <a:noAutofit/>
          </a:bodyPr>
          <a:lstStyle/>
          <a:p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We do baseline assessments in September</a:t>
            </a:r>
          </a:p>
          <a:p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We do formal assessment tests in December and June</a:t>
            </a:r>
          </a:p>
          <a:p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We have parent consultations in October and July</a:t>
            </a:r>
          </a:p>
          <a:p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We issue our annual report in January as this sets targets for the year. </a:t>
            </a:r>
          </a:p>
          <a:p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We update this in July and send it to you. 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7204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9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Parent/teacher appointments and SEND appointments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407639"/>
            <a:ext cx="10515600" cy="3769323"/>
          </a:xfrm>
        </p:spPr>
        <p:txBody>
          <a:bodyPr>
            <a:normAutofit/>
          </a:bodyPr>
          <a:lstStyle/>
          <a:p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We do not offer a second meeting if you miss your appointment</a:t>
            </a:r>
          </a:p>
          <a:p>
            <a:endParaRPr lang="en-GB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GB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the cases of SEND meetings- we will run the meeting anyway and update the notes. 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2814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9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Additional Information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7"/>
            <a:ext cx="10759751" cy="49713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External </a:t>
            </a:r>
            <a:r>
              <a:rPr lang="en-GB" dirty="0" smtClean="0"/>
              <a:t>clubs need </a:t>
            </a:r>
            <a:r>
              <a:rPr lang="en-GB" dirty="0"/>
              <a:t>to be contacted directly e.g. football, art, chess, </a:t>
            </a:r>
            <a:r>
              <a:rPr lang="en-GB" dirty="0" err="1"/>
              <a:t>etc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For alternative pick </a:t>
            </a:r>
            <a:r>
              <a:rPr lang="en-GB" dirty="0"/>
              <a:t>up </a:t>
            </a:r>
            <a:r>
              <a:rPr lang="en-GB" dirty="0" smtClean="0"/>
              <a:t>arrangements, please speak </a:t>
            </a:r>
            <a:r>
              <a:rPr lang="en-GB" dirty="0"/>
              <a:t>to the class teacher if </a:t>
            </a:r>
            <a:r>
              <a:rPr lang="en-GB" dirty="0" smtClean="0"/>
              <a:t>possible. If not then you can send a note in with your child.  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Children </a:t>
            </a:r>
            <a:r>
              <a:rPr lang="en-GB" dirty="0" smtClean="0"/>
              <a:t>in </a:t>
            </a:r>
            <a:r>
              <a:rPr lang="en-GB" dirty="0" smtClean="0"/>
              <a:t>Year 3 are </a:t>
            </a:r>
            <a:r>
              <a:rPr lang="en-GB" dirty="0" smtClean="0"/>
              <a:t>required </a:t>
            </a:r>
            <a:r>
              <a:rPr lang="en-GB" dirty="0" smtClean="0"/>
              <a:t>to bring a pencil case into school, all </a:t>
            </a:r>
            <a:r>
              <a:rPr lang="en-GB" dirty="0" smtClean="0"/>
              <a:t>equipment should be labelled with their name. 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Coats </a:t>
            </a:r>
            <a:r>
              <a:rPr lang="en-GB" dirty="0" smtClean="0"/>
              <a:t>and water bottles in school daily please!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3161192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9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What do we need from you…..?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50109"/>
            <a:ext cx="8596668" cy="4591253"/>
          </a:xfrm>
        </p:spPr>
        <p:txBody>
          <a:bodyPr>
            <a:normAutofit/>
          </a:bodyPr>
          <a:lstStyle/>
          <a:p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Speak to us if you have a concern </a:t>
            </a:r>
          </a:p>
          <a:p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Read the newsletter</a:t>
            </a:r>
          </a:p>
          <a:p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Don’t email whilst angry</a:t>
            </a:r>
          </a:p>
          <a:p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Be a parent rep</a:t>
            </a:r>
          </a:p>
          <a:p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Be a parent governor</a:t>
            </a:r>
          </a:p>
          <a:p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Tell us things- keep up the dialogue</a:t>
            </a:r>
          </a:p>
          <a:p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Please stick to deadlines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304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9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0438" y="2378482"/>
            <a:ext cx="8591026" cy="1325563"/>
          </a:xfrm>
        </p:spPr>
        <p:txBody>
          <a:bodyPr>
            <a:noAutofit/>
          </a:bodyPr>
          <a:lstStyle/>
          <a:p>
            <a:r>
              <a:rPr lang="en-GB" sz="11500" dirty="0" smtClean="0">
                <a:latin typeface="Arial" panose="020B0604020202020204" pitchFamily="34" charset="0"/>
                <a:cs typeface="Arial" panose="020B0604020202020204" pitchFamily="34" charset="0"/>
              </a:rPr>
              <a:t>Thank you!</a:t>
            </a:r>
            <a:endParaRPr lang="en-GB" sz="1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9719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</TotalTime>
  <Words>687</Words>
  <Application>Microsoft Office PowerPoint</Application>
  <PresentationFormat>Widescreen</PresentationFormat>
  <Paragraphs>95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AlphabetSoup Tilt BT</vt:lpstr>
      <vt:lpstr>Arial</vt:lpstr>
      <vt:lpstr>Calibri</vt:lpstr>
      <vt:lpstr>Calibri Light</vt:lpstr>
      <vt:lpstr>Office Theme</vt:lpstr>
      <vt:lpstr>Welcome to Year 3 </vt:lpstr>
      <vt:lpstr>Meet the Team </vt:lpstr>
      <vt:lpstr>PowerPoint Presentation</vt:lpstr>
      <vt:lpstr>Other key staff members…</vt:lpstr>
      <vt:lpstr>Birthday/Celebration Sweets or Food </vt:lpstr>
      <vt:lpstr>Year 3 PE days</vt:lpstr>
      <vt:lpstr>Trips and Additional Learning Opportunities</vt:lpstr>
      <vt:lpstr>Look out for our curriculum newsletter!</vt:lpstr>
      <vt:lpstr>Our Curriculum Overview – on website! </vt:lpstr>
      <vt:lpstr>Our Curriculum Overview</vt:lpstr>
      <vt:lpstr>Reading</vt:lpstr>
      <vt:lpstr>Phonics &amp; Spelling</vt:lpstr>
      <vt:lpstr>Homework</vt:lpstr>
      <vt:lpstr>A few things to know….</vt:lpstr>
      <vt:lpstr>Parent/teacher appointments and SEND appointments</vt:lpstr>
      <vt:lpstr>Additional Information</vt:lpstr>
      <vt:lpstr>What do we need from you…..?</vt:lpstr>
      <vt:lpstr>Thank you!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Clarke</dc:creator>
  <cp:lastModifiedBy>Bethan Pollard</cp:lastModifiedBy>
  <cp:revision>34</cp:revision>
  <dcterms:created xsi:type="dcterms:W3CDTF">2022-09-06T10:44:26Z</dcterms:created>
  <dcterms:modified xsi:type="dcterms:W3CDTF">2025-09-03T13:01:51Z</dcterms:modified>
</cp:coreProperties>
</file>