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303" r:id="rId3"/>
    <p:sldId id="260" r:id="rId4"/>
    <p:sldId id="286" r:id="rId5"/>
    <p:sldId id="288" r:id="rId6"/>
    <p:sldId id="280" r:id="rId7"/>
    <p:sldId id="305" r:id="rId8"/>
    <p:sldId id="307" r:id="rId9"/>
    <p:sldId id="297" r:id="rId10"/>
    <p:sldId id="308" r:id="rId11"/>
    <p:sldId id="269" r:id="rId12"/>
    <p:sldId id="279" r:id="rId13"/>
    <p:sldId id="309" r:id="rId14"/>
    <p:sldId id="310" r:id="rId15"/>
    <p:sldId id="298" r:id="rId16"/>
    <p:sldId id="299" r:id="rId17"/>
    <p:sldId id="301" r:id="rId18"/>
    <p:sldId id="30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wellbeing@cassioburyjm.herts.sch.uk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admin@cassioburyjm.herts.sch.uk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7684" y="1148388"/>
            <a:ext cx="8633629" cy="1646302"/>
          </a:xfrm>
        </p:spPr>
        <p:txBody>
          <a:bodyPr/>
          <a:lstStyle/>
          <a:p>
            <a:pPr algn="ctr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Welcome to Year 5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663" y="4050833"/>
            <a:ext cx="246697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20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Meet the teacher</a:t>
            </a:r>
            <a:endParaRPr lang="en-GB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9902274" cy="3880773"/>
          </a:xfrm>
        </p:spPr>
        <p:txBody>
          <a:bodyPr>
            <a:noAutofit/>
          </a:bodyPr>
          <a:lstStyle/>
          <a:p>
            <a:r>
              <a:rPr lang="en-GB" sz="2400" dirty="0" smtClean="0"/>
              <a:t>Mrs Voller and Mrs Cooper (Thursday)</a:t>
            </a:r>
          </a:p>
          <a:p>
            <a:r>
              <a:rPr lang="en-GB" sz="2400" dirty="0" smtClean="0"/>
              <a:t>Miss Evans </a:t>
            </a:r>
          </a:p>
          <a:p>
            <a:r>
              <a:rPr lang="en-GB" sz="2400" dirty="0" smtClean="0"/>
              <a:t>Mrs Cooper and Mrs Keating (Wednesday &amp; Thursday)</a:t>
            </a:r>
          </a:p>
          <a:p>
            <a:pPr marL="0" indent="0">
              <a:buNone/>
            </a:pPr>
            <a:r>
              <a:rPr lang="en-GB" sz="2400" u="sng" dirty="0" smtClean="0"/>
              <a:t>TA support</a:t>
            </a:r>
            <a:endParaRPr lang="en-GB" sz="2400" u="sng" dirty="0"/>
          </a:p>
          <a:p>
            <a:r>
              <a:rPr lang="en-GB" sz="2400" dirty="0" smtClean="0"/>
              <a:t>Mrs Taylor</a:t>
            </a:r>
          </a:p>
          <a:p>
            <a:r>
              <a:rPr lang="en-GB" sz="2400" dirty="0" smtClean="0"/>
              <a:t>Mrs Muller</a:t>
            </a:r>
          </a:p>
          <a:p>
            <a:r>
              <a:rPr lang="en-GB" sz="2400" dirty="0" smtClean="0"/>
              <a:t>Miss </a:t>
            </a:r>
            <a:r>
              <a:rPr lang="en-GB" sz="2400" dirty="0" err="1" smtClean="0"/>
              <a:t>Clipston</a:t>
            </a:r>
            <a:endParaRPr lang="en-GB" sz="2400" dirty="0" smtClean="0"/>
          </a:p>
          <a:p>
            <a:r>
              <a:rPr lang="en-GB" sz="2400" dirty="0" smtClean="0"/>
              <a:t>Miss Hoskins</a:t>
            </a:r>
          </a:p>
        </p:txBody>
      </p:sp>
    </p:spTree>
    <p:extLst>
      <p:ext uri="{BB962C8B-B14F-4D97-AF65-F5344CB8AC3E}">
        <p14:creationId xmlns:p14="http://schemas.microsoft.com/office/powerpoint/2010/main" val="50597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Staffing- we have….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93091"/>
            <a:ext cx="8596668" cy="5144654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Mrs Newman- </a:t>
            </a:r>
            <a:r>
              <a:rPr lang="en-GB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SENDco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Mr Rutherford- Wellbeing lead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Mrs Clarke and Mrs Harrison- Office team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Mrs Campbell- School business manager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Mrs </a:t>
            </a:r>
            <a:r>
              <a:rPr lang="en-GB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Halward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 Site manager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Miss Keighley- Assistant head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Mr Long- Assistant head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Miss Sherry- </a:t>
            </a:r>
            <a:r>
              <a:rPr lang="en-GB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Headteacher</a:t>
            </a:r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09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Attendance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207" y="1270000"/>
            <a:ext cx="8596668" cy="3880773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Children are expected to have good attendance- we aim for over 96%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If your child has attendance lower than 90% then we have to have a plan to improve this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Please tell us before school why your child is absent so that we accurately record this- reporting arrangements are different from last September.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Safeguarding- we have to know about non-attendance</a:t>
            </a:r>
          </a:p>
        </p:txBody>
      </p:sp>
    </p:spTree>
    <p:extLst>
      <p:ext uri="{BB962C8B-B14F-4D97-AF65-F5344CB8AC3E}">
        <p14:creationId xmlns:p14="http://schemas.microsoft.com/office/powerpoint/2010/main" val="25466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4255"/>
          </a:xfrm>
        </p:spPr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Behaviour- we have to work together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83855"/>
            <a:ext cx="8596668" cy="4757507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Rules – we have to agree on one set of rules.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Please check our behaviour policy and the Parent Handbook for more information.</a:t>
            </a:r>
          </a:p>
          <a:p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61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PE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29157"/>
            <a:ext cx="9657903" cy="5147145"/>
          </a:xfrm>
        </p:spPr>
        <p:txBody>
          <a:bodyPr>
            <a:normAutofit fontScale="77500" lnSpcReduction="20000"/>
          </a:bodyPr>
          <a:lstStyle/>
          <a:p>
            <a:r>
              <a:rPr lang="en-GB" sz="3900" dirty="0" smtClean="0">
                <a:latin typeface="Arial" panose="020B0604020202020204" pitchFamily="34" charset="0"/>
                <a:cs typeface="Arial" panose="020B0604020202020204" pitchFamily="34" charset="0"/>
              </a:rPr>
              <a:t>Junior children change for PE lessons</a:t>
            </a:r>
            <a:r>
              <a:rPr lang="en-GB" sz="3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900" dirty="0" smtClean="0">
                <a:latin typeface="Arial" panose="020B0604020202020204" pitchFamily="34" charset="0"/>
                <a:cs typeface="Arial" panose="020B0604020202020204" pitchFamily="34" charset="0"/>
              </a:rPr>
              <a:t>and change back into school uniform at the end of their PE lesson. </a:t>
            </a:r>
          </a:p>
          <a:p>
            <a:r>
              <a:rPr lang="en-GB" sz="3900" dirty="0" smtClean="0">
                <a:latin typeface="Arial" panose="020B0604020202020204" pitchFamily="34" charset="0"/>
                <a:cs typeface="Arial" panose="020B0604020202020204" pitchFamily="34" charset="0"/>
              </a:rPr>
              <a:t>They will need their PE kits </a:t>
            </a:r>
            <a:r>
              <a:rPr lang="en-GB" sz="39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in school </a:t>
            </a:r>
            <a:r>
              <a:rPr lang="en-GB" sz="3900" dirty="0" smtClean="0">
                <a:latin typeface="Arial" panose="020B0604020202020204" pitchFamily="34" charset="0"/>
                <a:cs typeface="Arial" panose="020B0604020202020204" pitchFamily="34" charset="0"/>
              </a:rPr>
              <a:t>from Monday to Friday.</a:t>
            </a:r>
          </a:p>
          <a:p>
            <a:r>
              <a:rPr lang="en-GB" sz="3900" dirty="0" smtClean="0">
                <a:latin typeface="Arial" panose="020B0604020202020204" pitchFamily="34" charset="0"/>
                <a:cs typeface="Arial" panose="020B0604020202020204" pitchFamily="34" charset="0"/>
              </a:rPr>
              <a:t>Children can take their PE kits home each Friday for washing, but they must be brought back in to school on the Monday.</a:t>
            </a:r>
          </a:p>
          <a:p>
            <a:r>
              <a:rPr lang="en-GB" sz="3900" dirty="0" smtClean="0">
                <a:latin typeface="Arial" panose="020B0604020202020204" pitchFamily="34" charset="0"/>
                <a:cs typeface="Arial" panose="020B0604020202020204" pitchFamily="34" charset="0"/>
              </a:rPr>
              <a:t> A ‘kit check’ will be held, every Monday, to ensure PE kits are in school and follow the uniform rules.</a:t>
            </a:r>
          </a:p>
          <a:p>
            <a:r>
              <a:rPr lang="en-GB" sz="3900" dirty="0" smtClean="0">
                <a:latin typeface="Arial" panose="020B0604020202020204" pitchFamily="34" charset="0"/>
                <a:cs typeface="Arial" panose="020B0604020202020204" pitchFamily="34" charset="0"/>
              </a:rPr>
              <a:t>Swimming kits will be needed every other Friday. Please see the swimming letter for more details.</a:t>
            </a:r>
          </a:p>
          <a:p>
            <a:pPr marL="0" indent="0">
              <a:buNone/>
            </a:pPr>
            <a:endParaRPr lang="en-GB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28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09040" y="1145547"/>
            <a:ext cx="1119360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group split into 2 groups for </a:t>
            </a: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swimming- a letter has been sent notifying which group your child is in.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Swimming will be on </a:t>
            </a: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alternate Fridays </a:t>
            </a: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swimming kits to be </a:t>
            </a: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brought </a:t>
            </a: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dependent </a:t>
            </a: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</a:t>
            </a: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(PE kits should be in school already).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</a:t>
            </a: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session is </a:t>
            </a: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assessment.</a:t>
            </a:r>
            <a:endParaRPr lang="en-GB" sz="3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Walk to Watford Leisure centre and </a:t>
            </a: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back. Children will need a waterproof coat in case of rain.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Earrings and jewellery must be removed prior to swimming and PE. </a:t>
            </a:r>
            <a:endParaRPr lang="en-GB" sz="3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1897" y="213919"/>
            <a:ext cx="27238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u="sng" dirty="0">
                <a:solidFill>
                  <a:schemeClr val="accent1"/>
                </a:solidFill>
              </a:rPr>
              <a:t>Swimming</a:t>
            </a:r>
          </a:p>
        </p:txBody>
      </p:sp>
    </p:spTree>
    <p:extLst>
      <p:ext uri="{BB962C8B-B14F-4D97-AF65-F5344CB8AC3E}">
        <p14:creationId xmlns:p14="http://schemas.microsoft.com/office/powerpoint/2010/main" val="361257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41036" y="217344"/>
            <a:ext cx="10515600" cy="1325563"/>
          </a:xfrm>
        </p:spPr>
        <p:txBody>
          <a:bodyPr/>
          <a:lstStyle/>
          <a:p>
            <a:r>
              <a:rPr lang="en-GB" u="sng" dirty="0" smtClean="0"/>
              <a:t>Equipment List</a:t>
            </a:r>
            <a:endParaRPr lang="en-GB" u="sng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86327" y="1256145"/>
            <a:ext cx="11067473" cy="4920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We require you to provide your child with a fully equipped pencil case, please bear in mind that they should be small enough to fit in their </a:t>
            </a:r>
            <a:r>
              <a:rPr lang="en-GB" dirty="0" smtClean="0"/>
              <a:t>trays.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Please ensure all equipment is labelled. </a:t>
            </a:r>
            <a:r>
              <a:rPr lang="en-GB" dirty="0" smtClean="0"/>
              <a:t>Recommended equipment </a:t>
            </a:r>
            <a:r>
              <a:rPr lang="en-GB" dirty="0"/>
              <a:t>your child needs in their pencil case</a:t>
            </a:r>
            <a:r>
              <a:rPr lang="en-GB" dirty="0" smtClean="0"/>
              <a:t>: </a:t>
            </a:r>
          </a:p>
        </p:txBody>
      </p:sp>
      <p:sp>
        <p:nvSpPr>
          <p:cNvPr id="2" name="Rectangle 1"/>
          <p:cNvSpPr/>
          <p:nvPr/>
        </p:nvSpPr>
        <p:spPr>
          <a:xfrm>
            <a:off x="2469160" y="24810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pencil case – must be able to fit in personal trays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Writing pencils – more than 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Good quality handwriting pens in blue – more than 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 black fine liners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Sharpener with a pot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Eraser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Coloured pencils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Highlighters – set of colours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Glue stick - more than 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Ruler – 30cm with millimetres shown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 lined </a:t>
            </a: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notebook of about A5 size or slightly larger.</a:t>
            </a:r>
          </a:p>
        </p:txBody>
      </p:sp>
    </p:spTree>
    <p:extLst>
      <p:ext uri="{BB962C8B-B14F-4D97-AF65-F5344CB8AC3E}">
        <p14:creationId xmlns:p14="http://schemas.microsoft.com/office/powerpoint/2010/main" val="274086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Music and clubs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22359"/>
            <a:ext cx="8051030" cy="3612138"/>
          </a:xfrm>
        </p:spPr>
        <p:txBody>
          <a:bodyPr>
            <a:normAutofit fontScale="85000" lnSpcReduction="20000"/>
          </a:bodyPr>
          <a:lstStyle/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Herts music lessons are run in school. 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5 have Recorder lessons throughout the year.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child will also have the opportunity to sign up for music lessons. 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will be a range of clubs on offer over the year. Please look out for correspondence from the office to book these. They work on a first come/ first served basis.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your child is required to change for their club- they must do this at the end of the day (3.20pm).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3759" y="246495"/>
            <a:ext cx="2857500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5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Reading/library books and homework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422359"/>
            <a:ext cx="8475055" cy="3612138"/>
          </a:xfrm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will have the opportunity to change their reading books and library books on a </a:t>
            </a:r>
            <a:r>
              <a:rPr lang="en-GB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Monday or Tuesday.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Homework will be </a:t>
            </a:r>
            <a:r>
              <a:rPr lang="en-GB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issued on a Tuesday 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collected in on a Monday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Spellings will be </a:t>
            </a:r>
            <a:r>
              <a:rPr lang="en-GB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given out on a Tuesday 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tested the following Monday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87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Wellbeing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85455"/>
            <a:ext cx="8596668" cy="4655907"/>
          </a:xfrm>
        </p:spPr>
        <p:txBody>
          <a:bodyPr>
            <a:noAutofit/>
          </a:bodyPr>
          <a:lstStyle/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 Rutherford is our Wellbeing lead- he has a direct email- 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wellbeing@cassioburyjm.herts.sch.uk</a:t>
            </a:r>
            <a:endParaRPr lang="en-GB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 Rutherford works through most of the holidays.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tools that the school can provide to support children’s mental health.</a:t>
            </a:r>
          </a:p>
        </p:txBody>
      </p:sp>
    </p:spTree>
    <p:extLst>
      <p:ext uri="{BB962C8B-B14F-4D97-AF65-F5344CB8AC3E}">
        <p14:creationId xmlns:p14="http://schemas.microsoft.com/office/powerpoint/2010/main" val="317550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What do we need from you?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450109"/>
            <a:ext cx="10360122" cy="4591253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Speak to us if you have any concerns</a:t>
            </a:r>
          </a:p>
          <a:p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the newsletter</a:t>
            </a:r>
          </a:p>
          <a:p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a parent rep</a:t>
            </a:r>
          </a:p>
          <a:p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a parent governor</a:t>
            </a:r>
          </a:p>
          <a:p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Follow deadlines- e.g. payment/consent for school trips</a:t>
            </a:r>
          </a:p>
          <a:p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CSA needs you!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66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Mobile Phones 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450109"/>
            <a:ext cx="10270299" cy="4591253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must turn their phones off as they enter the school gates.</a:t>
            </a:r>
          </a:p>
          <a:p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Phones and smart watches must be handed in to the class teacher at the start of the day  and will be returned at the end of the day.</a:t>
            </a:r>
          </a:p>
          <a:p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must keep phones turned off until they leave the school gates.</a:t>
            </a:r>
          </a:p>
          <a:p>
            <a:r>
              <a:rPr lang="en-GB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items are brought in at the owners risk.</a:t>
            </a:r>
          </a:p>
          <a:p>
            <a:pPr marL="0" indent="0">
              <a:buNone/>
            </a:pPr>
            <a:endParaRPr lang="en-GB" sz="3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21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Permission to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leave school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450109"/>
            <a:ext cx="10270299" cy="4591253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Parents </a:t>
            </a:r>
            <a:r>
              <a:rPr lang="en-GB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must consent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to their child being released from class unaccompanied at the end of the school day- this includes going to after-school clubs.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Some of you will have consented on the Gateway already.</a:t>
            </a:r>
          </a:p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you would like your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child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to be released from class at the end of the school day, please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email </a:t>
            </a:r>
            <a:r>
              <a:rPr lang="en-GB" sz="2800" u="sng" dirty="0" smtClean="0">
                <a:latin typeface="Arial" panose="020B0604020202020204" pitchFamily="34" charset="0"/>
                <a:cs typeface="Arial" panose="020B0604020202020204" pitchFamily="34" charset="0"/>
                <a:hlinkClick r:id="rId2" tooltip="mailto:admin@cassioburyjm.herts.sch.uk"/>
              </a:rPr>
              <a:t>admin@cassioburyjm.herts.sch.uk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2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 few things to know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0109"/>
            <a:ext cx="8596668" cy="4591253"/>
          </a:xfrm>
        </p:spPr>
        <p:txBody>
          <a:bodyPr>
            <a:noAutofit/>
          </a:bodyPr>
          <a:lstStyle/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do formal assessment tests in December and June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have parent consultations in October and July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issue our annual report in January as this sets targets for the year. 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update this in July and send it to you. 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80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Parent/teacher appointments and SEND appointments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9778230" cy="3880773"/>
          </a:xfrm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do not offer a second meeting if you miss your appointment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Appointments will be available both in person and online</a:t>
            </a:r>
          </a:p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cases of SEND meetings- if you are unable to attend the meeting, it will still go ahead and the notes will be updated. </a:t>
            </a:r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04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Any questions?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93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32" y="2802036"/>
            <a:ext cx="8596668" cy="1320800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for coming. </a:t>
            </a:r>
            <a:endParaRPr lang="en-GB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23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1691</TotalTime>
  <Words>930</Words>
  <Application>Microsoft Office PowerPoint</Application>
  <PresentationFormat>Widescreen</PresentationFormat>
  <Paragraphs>95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Trebuchet MS</vt:lpstr>
      <vt:lpstr>Wingdings</vt:lpstr>
      <vt:lpstr>Wingdings 3</vt:lpstr>
      <vt:lpstr>Facet</vt:lpstr>
      <vt:lpstr>Welcome to Year 5</vt:lpstr>
      <vt:lpstr>Meet the teacher</vt:lpstr>
      <vt:lpstr>Staffing- we have….</vt:lpstr>
      <vt:lpstr>Attendance</vt:lpstr>
      <vt:lpstr>Behaviour- we have to work together</vt:lpstr>
      <vt:lpstr>PE</vt:lpstr>
      <vt:lpstr>PowerPoint Presentation</vt:lpstr>
      <vt:lpstr>Equipment List</vt:lpstr>
      <vt:lpstr>Music and clubs</vt:lpstr>
      <vt:lpstr>Reading/library books and homework</vt:lpstr>
      <vt:lpstr>Wellbeing</vt:lpstr>
      <vt:lpstr>What do we need from you?</vt:lpstr>
      <vt:lpstr>Mobile Phones </vt:lpstr>
      <vt:lpstr>Permission to leave school</vt:lpstr>
      <vt:lpstr>A few things to know</vt:lpstr>
      <vt:lpstr>Parent/teacher appointments and SEND appointments</vt:lpstr>
      <vt:lpstr>Any questions?</vt:lpstr>
      <vt:lpstr>Thank you for coming. 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Cassiobury Junior</dc:title>
  <dc:creator>Jenny Sherry</dc:creator>
  <cp:lastModifiedBy>Kirsten Voller</cp:lastModifiedBy>
  <cp:revision>51</cp:revision>
  <dcterms:created xsi:type="dcterms:W3CDTF">2023-07-11T14:55:12Z</dcterms:created>
  <dcterms:modified xsi:type="dcterms:W3CDTF">2025-09-12T15:28:37Z</dcterms:modified>
</cp:coreProperties>
</file>