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73" r:id="rId4"/>
    <p:sldId id="276" r:id="rId5"/>
    <p:sldId id="262" r:id="rId6"/>
    <p:sldId id="277" r:id="rId7"/>
    <p:sldId id="281" r:id="rId8"/>
    <p:sldId id="279" r:id="rId9"/>
    <p:sldId id="280"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nia Keighley" initials="TK" lastIdx="1" clrIdx="0">
    <p:extLst>
      <p:ext uri="{19B8F6BF-5375-455C-9EA6-DF929625EA0E}">
        <p15:presenceInfo xmlns:p15="http://schemas.microsoft.com/office/powerpoint/2012/main" userId="Tania Keighle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E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4660"/>
  </p:normalViewPr>
  <p:slideViewPr>
    <p:cSldViewPr snapToGrid="0">
      <p:cViewPr varScale="1">
        <p:scale>
          <a:sx n="108" d="100"/>
          <a:sy n="108" d="100"/>
        </p:scale>
        <p:origin x="7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5-09-04T07:52:21.928" idx="1">
    <p:pos x="10" y="10"/>
    <p:text/>
    <p:extLst>
      <p:ext uri="{C676402C-5697-4E1C-873F-D02D1690AC5C}">
        <p15:threadingInfo xmlns:p15="http://schemas.microsoft.com/office/powerpoint/2012/main" timeZoneBias="-6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30DA4-6B2B-4C48-AA3A-5EB3483486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6552D46-2E18-4CE5-9773-04DED7CB7B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E4A356-83A5-4D20-8E1D-267E30EFBDA4}"/>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5" name="Footer Placeholder 4">
            <a:extLst>
              <a:ext uri="{FF2B5EF4-FFF2-40B4-BE49-F238E27FC236}">
                <a16:creationId xmlns:a16="http://schemas.microsoft.com/office/drawing/2014/main" id="{245B1F73-25DA-495E-93CA-A524A2E8FB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62987B-C69E-4E26-B635-1FE488FBC286}"/>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2725098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8108B-6C1D-4527-B5F9-AF0E3BF598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A5A67C-684F-40AF-A3B7-D28C2F0FA4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A4AFE2-3330-42A6-898F-50C59EA58C4A}"/>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5" name="Footer Placeholder 4">
            <a:extLst>
              <a:ext uri="{FF2B5EF4-FFF2-40B4-BE49-F238E27FC236}">
                <a16:creationId xmlns:a16="http://schemas.microsoft.com/office/drawing/2014/main" id="{5CB6DB9F-EA48-4E77-8D73-FC824B1FF5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2D69FB-90CA-40EB-B0A4-F4A797BF329B}"/>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422015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B7E65-307B-4630-B239-07A2E81E61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E450EB-CE87-48C4-9307-900011F02E8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FFF4811-9BC5-47D2-B83A-43A8D1780837}"/>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5" name="Footer Placeholder 4">
            <a:extLst>
              <a:ext uri="{FF2B5EF4-FFF2-40B4-BE49-F238E27FC236}">
                <a16:creationId xmlns:a16="http://schemas.microsoft.com/office/drawing/2014/main" id="{3EA4BA0B-636F-4C87-97D3-753B09E984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C30853-765C-4694-92C6-4260348A7113}"/>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2485146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284D2-9930-4514-977F-3EEBB3F89E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95BFA8-BA30-41F8-A1C0-1C978C9A1A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D2FB46A-76B2-4E10-9AEB-0639ABB7B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1BB25B-7F8E-4994-B3AB-89D3F8F9955B}"/>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6" name="Footer Placeholder 5">
            <a:extLst>
              <a:ext uri="{FF2B5EF4-FFF2-40B4-BE49-F238E27FC236}">
                <a16:creationId xmlns:a16="http://schemas.microsoft.com/office/drawing/2014/main" id="{78AAE3F8-7DFA-4DF2-B71A-4B79CDD8FC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C266AD0-5721-4AFF-A131-88003749E1FF}"/>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2975698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44997-6212-4548-8FD1-6274E18089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781A7F-E0DC-428A-9E4E-023E387E89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DC745D-3B80-44D7-B96A-D4A6B5B4AB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1D8A0-FB6E-4C21-9BED-F50E4F1C8F8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33B439-6696-4893-AA84-46A2570BEDA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ABBAE41-5BBA-4C63-B53B-FA350AD811CB}"/>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8" name="Footer Placeholder 7">
            <a:extLst>
              <a:ext uri="{FF2B5EF4-FFF2-40B4-BE49-F238E27FC236}">
                <a16:creationId xmlns:a16="http://schemas.microsoft.com/office/drawing/2014/main" id="{4A706E5A-3A3B-4BEF-B5AD-A77568557D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3C46CD-D476-48A7-AA69-302AF182E88C}"/>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554579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5C543-9E3E-4B1F-92AC-4AFC92864D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7D0735-C9A9-48FC-B7E5-CD8BC71670D9}"/>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4" name="Footer Placeholder 3">
            <a:extLst>
              <a:ext uri="{FF2B5EF4-FFF2-40B4-BE49-F238E27FC236}">
                <a16:creationId xmlns:a16="http://schemas.microsoft.com/office/drawing/2014/main" id="{5E1F39EF-26B1-487D-8FB2-5F71BF63C0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0DA3B1E-9C00-4067-838F-BB73C6A38845}"/>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23148179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FE5FB52-C26F-4289-A71F-0F2FAF07EA09}"/>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3" name="Footer Placeholder 2">
            <a:extLst>
              <a:ext uri="{FF2B5EF4-FFF2-40B4-BE49-F238E27FC236}">
                <a16:creationId xmlns:a16="http://schemas.microsoft.com/office/drawing/2014/main" id="{F939AA66-3947-4D7E-B74F-F7A951E2370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55A715-ACE5-404F-993D-C402E7607C01}"/>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451310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81067-8B0E-42B6-A876-9966179255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646600-9526-4D83-AFD7-75ADE716EE0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70046E-6BDF-4BEC-A17E-4FE580F7E1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ABDA15-A7B4-46EC-8C00-4637191232EC}"/>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6" name="Footer Placeholder 5">
            <a:extLst>
              <a:ext uri="{FF2B5EF4-FFF2-40B4-BE49-F238E27FC236}">
                <a16:creationId xmlns:a16="http://schemas.microsoft.com/office/drawing/2014/main" id="{1F80F906-526C-430D-B353-76F49FE852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85AB8C-0F28-457F-8333-2AEC3B89B352}"/>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950955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E5C3A-67C4-476B-ABFA-EF2A488D92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979731-F9BA-4E07-BF6A-8C30E57803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0034D15-0F25-46F4-91DA-6BCE66FC61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2F9D32-437A-48EE-993B-4CA6AFC54323}"/>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6" name="Footer Placeholder 5">
            <a:extLst>
              <a:ext uri="{FF2B5EF4-FFF2-40B4-BE49-F238E27FC236}">
                <a16:creationId xmlns:a16="http://schemas.microsoft.com/office/drawing/2014/main" id="{290102FF-2E52-4950-BAFA-652A525DDB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A42F97-F2BE-46FA-9A12-34A4DA798C67}"/>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33131160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E14DD-F2FB-4F83-B0AB-7EA7D3588B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6595BC-6E0B-48B7-A0F2-A20C7AA347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87CE9A-93F4-4646-B7FB-28B4583381B1}"/>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5" name="Footer Placeholder 4">
            <a:extLst>
              <a:ext uri="{FF2B5EF4-FFF2-40B4-BE49-F238E27FC236}">
                <a16:creationId xmlns:a16="http://schemas.microsoft.com/office/drawing/2014/main" id="{BDAE4E9E-360C-4C5B-AFBF-90E6ACB210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83ECF0-E76D-48AA-AD12-49F5FBC9E891}"/>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1153702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5D0A8A-6B54-4682-A051-ADB2F4DDD53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6C51B0D-DA36-4DEF-80CA-716D3682880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85BBEC-86D9-4C96-856C-BB2A86564EBD}"/>
              </a:ext>
            </a:extLst>
          </p:cNvPr>
          <p:cNvSpPr>
            <a:spLocks noGrp="1"/>
          </p:cNvSpPr>
          <p:nvPr>
            <p:ph type="dt" sz="half" idx="10"/>
          </p:nvPr>
        </p:nvSpPr>
        <p:spPr/>
        <p:txBody>
          <a:bodyPr/>
          <a:lstStyle/>
          <a:p>
            <a:fld id="{E5096B91-AD22-4169-A3D2-BFA68494C6A2}" type="datetimeFigureOut">
              <a:rPr lang="en-GB" smtClean="0"/>
              <a:t>04/09/2025</a:t>
            </a:fld>
            <a:endParaRPr lang="en-GB"/>
          </a:p>
        </p:txBody>
      </p:sp>
      <p:sp>
        <p:nvSpPr>
          <p:cNvPr id="5" name="Footer Placeholder 4">
            <a:extLst>
              <a:ext uri="{FF2B5EF4-FFF2-40B4-BE49-F238E27FC236}">
                <a16:creationId xmlns:a16="http://schemas.microsoft.com/office/drawing/2014/main" id="{6AF22395-98CB-46F9-9588-65FD9D1637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3FAD1F-EE0F-4FD0-9E6D-382D436CEA7B}"/>
              </a:ext>
            </a:extLst>
          </p:cNvPr>
          <p:cNvSpPr>
            <a:spLocks noGrp="1"/>
          </p:cNvSpPr>
          <p:nvPr>
            <p:ph type="sldNum" sz="quarter" idx="12"/>
          </p:nvPr>
        </p:nvSpPr>
        <p:spPr/>
        <p:txBody>
          <a:bodyPr/>
          <a:lstStyle/>
          <a:p>
            <a:fld id="{3E339F45-E18C-4995-B981-C9EB04698826}" type="slidenum">
              <a:rPr lang="en-GB" smtClean="0"/>
              <a:t>‹#›</a:t>
            </a:fld>
            <a:endParaRPr lang="en-GB"/>
          </a:p>
        </p:txBody>
      </p:sp>
    </p:spTree>
    <p:extLst>
      <p:ext uri="{BB962C8B-B14F-4D97-AF65-F5344CB8AC3E}">
        <p14:creationId xmlns:p14="http://schemas.microsoft.com/office/powerpoint/2010/main" val="492553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7FEBCA-BA19-4338-B74C-32E7A3FF98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02ED34-AF80-4B53-AEFB-B1193CA8B9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FD7A0E-BAA5-4390-B1EC-74B479FB62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096B91-AD22-4169-A3D2-BFA68494C6A2}" type="datetimeFigureOut">
              <a:rPr lang="en-GB" smtClean="0"/>
              <a:t>04/09/2025</a:t>
            </a:fld>
            <a:endParaRPr lang="en-GB"/>
          </a:p>
        </p:txBody>
      </p:sp>
      <p:sp>
        <p:nvSpPr>
          <p:cNvPr id="5" name="Footer Placeholder 4">
            <a:extLst>
              <a:ext uri="{FF2B5EF4-FFF2-40B4-BE49-F238E27FC236}">
                <a16:creationId xmlns:a16="http://schemas.microsoft.com/office/drawing/2014/main" id="{2F8EF38C-BAEE-4292-A242-EF6D7CA087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F00C6EE-D0B4-4FE7-B444-B96AC9C3E8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339F45-E18C-4995-B981-C9EB04698826}" type="slidenum">
              <a:rPr lang="en-GB" smtClean="0"/>
              <a:t>‹#›</a:t>
            </a:fld>
            <a:endParaRPr lang="en-GB"/>
          </a:p>
        </p:txBody>
      </p:sp>
    </p:spTree>
    <p:extLst>
      <p:ext uri="{BB962C8B-B14F-4D97-AF65-F5344CB8AC3E}">
        <p14:creationId xmlns:p14="http://schemas.microsoft.com/office/powerpoint/2010/main" val="21471584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8AC210E-FBC0-4325-8E54-DD8B09CAD829}"/>
              </a:ext>
            </a:extLst>
          </p:cNvPr>
          <p:cNvSpPr>
            <a:spLocks noGrp="1"/>
          </p:cNvSpPr>
          <p:nvPr>
            <p:ph type="ctrTitle"/>
          </p:nvPr>
        </p:nvSpPr>
        <p:spPr>
          <a:xfrm>
            <a:off x="1314824" y="735106"/>
            <a:ext cx="10053763" cy="2928470"/>
          </a:xfrm>
        </p:spPr>
        <p:txBody>
          <a:bodyPr anchor="b">
            <a:normAutofit/>
          </a:bodyPr>
          <a:lstStyle/>
          <a:p>
            <a:pPr algn="l"/>
            <a:r>
              <a:rPr lang="en-GB" sz="4800" dirty="0">
                <a:solidFill>
                  <a:srgbClr val="FFFFFF"/>
                </a:solidFill>
              </a:rPr>
              <a:t>Meet the Teacher 2025-26</a:t>
            </a:r>
            <a:br>
              <a:rPr lang="en-GB" sz="4800" dirty="0">
                <a:solidFill>
                  <a:srgbClr val="FFFFFF"/>
                </a:solidFill>
              </a:rPr>
            </a:br>
            <a:r>
              <a:rPr lang="en-GB" sz="4800" dirty="0">
                <a:solidFill>
                  <a:srgbClr val="FFFFFF"/>
                </a:solidFill>
              </a:rPr>
              <a:t/>
            </a:r>
            <a:br>
              <a:rPr lang="en-GB" sz="4800" dirty="0">
                <a:solidFill>
                  <a:srgbClr val="FFFFFF"/>
                </a:solidFill>
              </a:rPr>
            </a:br>
            <a:r>
              <a:rPr lang="en-GB" sz="4800" dirty="0">
                <a:solidFill>
                  <a:srgbClr val="FFFFFF"/>
                </a:solidFill>
              </a:rPr>
              <a:t>YEAR 6</a:t>
            </a:r>
          </a:p>
        </p:txBody>
      </p:sp>
      <p:sp>
        <p:nvSpPr>
          <p:cNvPr id="3" name="Subtitle 2">
            <a:extLst>
              <a:ext uri="{FF2B5EF4-FFF2-40B4-BE49-F238E27FC236}">
                <a16:creationId xmlns:a16="http://schemas.microsoft.com/office/drawing/2014/main" id="{37A1C939-E703-4C2E-A907-1B52385437F6}"/>
              </a:ext>
            </a:extLst>
          </p:cNvPr>
          <p:cNvSpPr>
            <a:spLocks noGrp="1"/>
          </p:cNvSpPr>
          <p:nvPr>
            <p:ph type="subTitle" idx="1"/>
          </p:nvPr>
        </p:nvSpPr>
        <p:spPr>
          <a:xfrm>
            <a:off x="1350682" y="4870824"/>
            <a:ext cx="10005951" cy="1458258"/>
          </a:xfrm>
        </p:spPr>
        <p:txBody>
          <a:bodyPr anchor="ctr">
            <a:normAutofit/>
          </a:bodyPr>
          <a:lstStyle/>
          <a:p>
            <a:pPr algn="l"/>
            <a:r>
              <a:rPr lang="en-GB" dirty="0" err="1"/>
              <a:t>Cassiobury</a:t>
            </a:r>
            <a:r>
              <a:rPr lang="en-GB" dirty="0"/>
              <a:t> Junior School</a:t>
            </a:r>
          </a:p>
        </p:txBody>
      </p:sp>
      <p:pic>
        <p:nvPicPr>
          <p:cNvPr id="11" name="Picture 10" descr="A picture containing drawing&#10;&#10;Description automatically generated">
            <a:extLst>
              <a:ext uri="{FF2B5EF4-FFF2-40B4-BE49-F238E27FC236}">
                <a16:creationId xmlns:a16="http://schemas.microsoft.com/office/drawing/2014/main" id="{1D94571F-70DE-4D82-862F-3FE7F4337FF5}"/>
              </a:ext>
            </a:extLst>
          </p:cNvPr>
          <p:cNvPicPr/>
          <p:nvPr/>
        </p:nvPicPr>
        <p:blipFill>
          <a:blip r:embed="rId3">
            <a:extLst>
              <a:ext uri="{28A0092B-C50C-407E-A947-70E740481C1C}">
                <a14:useLocalDpi xmlns:a14="http://schemas.microsoft.com/office/drawing/2010/main" val="0"/>
              </a:ext>
            </a:extLst>
          </a:blip>
          <a:stretch>
            <a:fillRect/>
          </a:stretch>
        </p:blipFill>
        <p:spPr>
          <a:xfrm>
            <a:off x="8315931" y="3878733"/>
            <a:ext cx="3154462" cy="2369370"/>
          </a:xfrm>
          <a:prstGeom prst="rect">
            <a:avLst/>
          </a:prstGeom>
        </p:spPr>
      </p:pic>
      <p:sp>
        <p:nvSpPr>
          <p:cNvPr id="4" name="SMARTInkShape-1"/>
          <p:cNvSpPr/>
          <p:nvPr>
            <p:custDataLst>
              <p:tags r:id="rId1"/>
            </p:custDataLst>
          </p:nvPr>
        </p:nvSpPr>
        <p:spPr>
          <a:xfrm>
            <a:off x="11258550" y="2762250"/>
            <a:ext cx="6351" cy="1"/>
          </a:xfrm>
          <a:custGeom>
            <a:avLst/>
            <a:gdLst/>
            <a:ahLst/>
            <a:cxnLst/>
            <a:rect l="0" t="0" r="0" b="0"/>
            <a:pathLst>
              <a:path w="6351" h="1">
                <a:moveTo>
                  <a:pt x="0" y="0"/>
                </a:moveTo>
                <a:lnTo>
                  <a:pt x="0" y="0"/>
                </a:lnTo>
                <a:lnTo>
                  <a:pt x="6350"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41516324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Meet the Team</a:t>
            </a:r>
          </a:p>
        </p:txBody>
      </p:sp>
      <p:pic>
        <p:nvPicPr>
          <p:cNvPr id="11" name="Picture 10"/>
          <p:cNvPicPr>
            <a:picLocks/>
          </p:cNvPicPr>
          <p:nvPr/>
        </p:nvPicPr>
        <p:blipFill>
          <a:blip r:embed="rId2" cstate="print">
            <a:extLst>
              <a:ext uri="{28A0092B-C50C-407E-A947-70E740481C1C}">
                <a14:useLocalDpi xmlns:a14="http://schemas.microsoft.com/office/drawing/2010/main" val="0"/>
              </a:ext>
            </a:extLst>
          </a:blip>
          <a:stretch>
            <a:fillRect/>
          </a:stretch>
        </p:blipFill>
        <p:spPr>
          <a:xfrm>
            <a:off x="954401" y="1278949"/>
            <a:ext cx="1665224" cy="1761617"/>
          </a:xfrm>
          <a:prstGeom prst="rect">
            <a:avLst/>
          </a:prstGeom>
          <a:solidFill>
            <a:scrgbClr r="0" g="0" b="0">
              <a:alpha val="0"/>
            </a:scrgbClr>
          </a:solidFill>
        </p:spPr>
      </p:pic>
      <p:pic>
        <p:nvPicPr>
          <p:cNvPr id="13" name="Picture 12"/>
          <p:cNvPicPr>
            <a:picLocks/>
          </p:cNvPicPr>
          <p:nvPr/>
        </p:nvPicPr>
        <p:blipFill>
          <a:blip r:embed="rId3">
            <a:extLst>
              <a:ext uri="{28A0092B-C50C-407E-A947-70E740481C1C}">
                <a14:useLocalDpi xmlns:a14="http://schemas.microsoft.com/office/drawing/2010/main" val="0"/>
              </a:ext>
            </a:extLst>
          </a:blip>
          <a:stretch>
            <a:fillRect/>
          </a:stretch>
        </p:blipFill>
        <p:spPr>
          <a:xfrm>
            <a:off x="5263282" y="1262439"/>
            <a:ext cx="2048891" cy="1778127"/>
          </a:xfrm>
          <a:prstGeom prst="rect">
            <a:avLst/>
          </a:prstGeom>
          <a:solidFill>
            <a:scrgbClr r="0" g="0" b="0">
              <a:alpha val="0"/>
            </a:scrgbClr>
          </a:solidFill>
        </p:spPr>
      </p:pic>
      <p:pic>
        <p:nvPicPr>
          <p:cNvPr id="15" name="Picture 14"/>
          <p:cNvPicPr>
            <a:picLocks/>
          </p:cNvPicPr>
          <p:nvPr/>
        </p:nvPicPr>
        <p:blipFill>
          <a:blip r:embed="rId4" cstate="print">
            <a:extLst>
              <a:ext uri="{28A0092B-C50C-407E-A947-70E740481C1C}">
                <a14:useLocalDpi xmlns:a14="http://schemas.microsoft.com/office/drawing/2010/main" val="0"/>
              </a:ext>
            </a:extLst>
          </a:blip>
          <a:stretch>
            <a:fillRect/>
          </a:stretch>
        </p:blipFill>
        <p:spPr>
          <a:xfrm>
            <a:off x="9248852" y="1262439"/>
            <a:ext cx="2098431" cy="1761617"/>
          </a:xfrm>
          <a:prstGeom prst="rect">
            <a:avLst/>
          </a:prstGeom>
          <a:solidFill>
            <a:scrgbClr r="0" g="0" b="0">
              <a:alpha val="0"/>
            </a:scrgbClr>
          </a:solidFill>
        </p:spPr>
      </p:pic>
      <p:sp>
        <p:nvSpPr>
          <p:cNvPr id="5" name="TextBox 4"/>
          <p:cNvSpPr txBox="1"/>
          <p:nvPr/>
        </p:nvSpPr>
        <p:spPr>
          <a:xfrm>
            <a:off x="538410" y="3048160"/>
            <a:ext cx="2733368" cy="369332"/>
          </a:xfrm>
          <a:prstGeom prst="rect">
            <a:avLst/>
          </a:prstGeom>
          <a:noFill/>
        </p:spPr>
        <p:txBody>
          <a:bodyPr wrap="square" rtlCol="0">
            <a:spAutoFit/>
          </a:bodyPr>
          <a:lstStyle/>
          <a:p>
            <a:pPr algn="ctr"/>
            <a:r>
              <a:rPr lang="en-GB" dirty="0"/>
              <a:t>6 Maple – Miss Keighley</a:t>
            </a:r>
          </a:p>
        </p:txBody>
      </p:sp>
      <p:sp>
        <p:nvSpPr>
          <p:cNvPr id="17" name="TextBox 16"/>
          <p:cNvSpPr txBox="1"/>
          <p:nvPr/>
        </p:nvSpPr>
        <p:spPr>
          <a:xfrm>
            <a:off x="4921043" y="3029513"/>
            <a:ext cx="2733368" cy="369332"/>
          </a:xfrm>
          <a:prstGeom prst="rect">
            <a:avLst/>
          </a:prstGeom>
          <a:noFill/>
        </p:spPr>
        <p:txBody>
          <a:bodyPr wrap="square" rtlCol="0">
            <a:spAutoFit/>
          </a:bodyPr>
          <a:lstStyle/>
          <a:p>
            <a:pPr algn="ctr"/>
            <a:r>
              <a:rPr lang="en-GB" dirty="0"/>
              <a:t>6 Oak – Mrs Potter</a:t>
            </a:r>
          </a:p>
        </p:txBody>
      </p:sp>
      <p:sp>
        <p:nvSpPr>
          <p:cNvPr id="18" name="TextBox 17"/>
          <p:cNvSpPr txBox="1"/>
          <p:nvPr/>
        </p:nvSpPr>
        <p:spPr>
          <a:xfrm>
            <a:off x="8931383" y="3024056"/>
            <a:ext cx="2733368" cy="369332"/>
          </a:xfrm>
          <a:prstGeom prst="rect">
            <a:avLst/>
          </a:prstGeom>
          <a:noFill/>
        </p:spPr>
        <p:txBody>
          <a:bodyPr wrap="square" rtlCol="0">
            <a:spAutoFit/>
          </a:bodyPr>
          <a:lstStyle/>
          <a:p>
            <a:pPr algn="ctr"/>
            <a:r>
              <a:rPr lang="en-GB" dirty="0"/>
              <a:t>6 Beech – Mr Long</a:t>
            </a:r>
          </a:p>
        </p:txBody>
      </p:sp>
      <p:sp>
        <p:nvSpPr>
          <p:cNvPr id="6" name="Rectangle 5"/>
          <p:cNvSpPr/>
          <p:nvPr/>
        </p:nvSpPr>
        <p:spPr>
          <a:xfrm>
            <a:off x="255637" y="5652145"/>
            <a:ext cx="11680722" cy="646331"/>
          </a:xfrm>
          <a:prstGeom prst="rect">
            <a:avLst/>
          </a:prstGeom>
        </p:spPr>
        <p:txBody>
          <a:bodyPr wrap="square">
            <a:spAutoFit/>
          </a:bodyPr>
          <a:lstStyle/>
          <a:p>
            <a:endParaRPr lang="en-GB" dirty="0">
              <a:solidFill>
                <a:srgbClr val="000000"/>
              </a:solidFill>
              <a:latin typeface="Arial - 24"/>
            </a:endParaRPr>
          </a:p>
          <a:p>
            <a:endParaRPr lang="en-GB" dirty="0">
              <a:solidFill>
                <a:srgbClr val="000000"/>
              </a:solidFill>
              <a:latin typeface="Arial - 24"/>
            </a:endParaRPr>
          </a:p>
        </p:txBody>
      </p:sp>
      <p:pic>
        <p:nvPicPr>
          <p:cNvPr id="19" name="Picture 18"/>
          <p:cNvPicPr/>
          <p:nvPr/>
        </p:nvPicPr>
        <p:blipFill>
          <a:blip r:embed="rId5"/>
          <a:stretch>
            <a:fillRect/>
          </a:stretch>
        </p:blipFill>
        <p:spPr>
          <a:xfrm>
            <a:off x="922073" y="3558998"/>
            <a:ext cx="1450388" cy="1716221"/>
          </a:xfrm>
          <a:prstGeom prst="rect">
            <a:avLst/>
          </a:prstGeom>
        </p:spPr>
      </p:pic>
      <p:pic>
        <p:nvPicPr>
          <p:cNvPr id="20" name="Picture 19" descr="T:\! 1. CJS 2020\SEND\2017-20\Transition Sheets\2020-2021\Transition Photos\Nicola.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520073" y="3617149"/>
            <a:ext cx="1599001" cy="1636455"/>
          </a:xfrm>
          <a:prstGeom prst="rect">
            <a:avLst/>
          </a:prstGeom>
          <a:noFill/>
          <a:ln>
            <a:noFill/>
          </a:ln>
        </p:spPr>
      </p:pic>
      <p:pic>
        <p:nvPicPr>
          <p:cNvPr id="21" name="Picture 20"/>
          <p:cNvPicPr/>
          <p:nvPr/>
        </p:nvPicPr>
        <p:blipFill>
          <a:blip r:embed="rId7"/>
          <a:stretch>
            <a:fillRect/>
          </a:stretch>
        </p:blipFill>
        <p:spPr>
          <a:xfrm>
            <a:off x="9581626" y="3558999"/>
            <a:ext cx="1568156" cy="1937234"/>
          </a:xfrm>
          <a:prstGeom prst="rect">
            <a:avLst/>
          </a:prstGeom>
        </p:spPr>
      </p:pic>
      <p:sp>
        <p:nvSpPr>
          <p:cNvPr id="3" name="TextBox 2"/>
          <p:cNvSpPr txBox="1"/>
          <p:nvPr/>
        </p:nvSpPr>
        <p:spPr>
          <a:xfrm>
            <a:off x="538410" y="5788241"/>
            <a:ext cx="7726701" cy="646331"/>
          </a:xfrm>
          <a:prstGeom prst="rect">
            <a:avLst/>
          </a:prstGeom>
          <a:noFill/>
        </p:spPr>
        <p:txBody>
          <a:bodyPr wrap="square" rtlCol="0">
            <a:spAutoFit/>
          </a:bodyPr>
          <a:lstStyle/>
          <a:p>
            <a:r>
              <a:rPr lang="en-GB" dirty="0" smtClean="0"/>
              <a:t>Mrs Taylor (Thursday and Friday)</a:t>
            </a:r>
          </a:p>
          <a:p>
            <a:r>
              <a:rPr lang="en-GB" dirty="0" smtClean="0"/>
              <a:t>Mrs </a:t>
            </a:r>
            <a:r>
              <a:rPr lang="en-GB" dirty="0" err="1" smtClean="0"/>
              <a:t>Amaranath</a:t>
            </a:r>
            <a:r>
              <a:rPr lang="en-GB" dirty="0" smtClean="0"/>
              <a:t>, Mrs Jain, Mrs </a:t>
            </a:r>
            <a:r>
              <a:rPr lang="en-GB" dirty="0" err="1" smtClean="0"/>
              <a:t>Maistry</a:t>
            </a:r>
            <a:r>
              <a:rPr lang="en-GB" dirty="0" smtClean="0"/>
              <a:t>, Mrs Dearman (PPA)</a:t>
            </a:r>
          </a:p>
        </p:txBody>
      </p:sp>
    </p:spTree>
    <p:extLst>
      <p:ext uri="{BB962C8B-B14F-4D97-AF65-F5344CB8AC3E}">
        <p14:creationId xmlns:p14="http://schemas.microsoft.com/office/powerpoint/2010/main" val="1771527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Year Group Expectations</a:t>
            </a:r>
          </a:p>
        </p:txBody>
      </p:sp>
      <p:sp>
        <p:nvSpPr>
          <p:cNvPr id="3" name="Content Placeholder 2">
            <a:extLst>
              <a:ext uri="{FF2B5EF4-FFF2-40B4-BE49-F238E27FC236}">
                <a16:creationId xmlns:a16="http://schemas.microsoft.com/office/drawing/2014/main" id="{4AA63339-9AAE-45C8-8A4F-52F41DA7C5A3}"/>
              </a:ext>
            </a:extLst>
          </p:cNvPr>
          <p:cNvSpPr>
            <a:spLocks noGrp="1"/>
          </p:cNvSpPr>
          <p:nvPr>
            <p:ph idx="1"/>
          </p:nvPr>
        </p:nvSpPr>
        <p:spPr>
          <a:xfrm>
            <a:off x="287676" y="1622746"/>
            <a:ext cx="11732646" cy="5529792"/>
          </a:xfrm>
        </p:spPr>
        <p:txBody>
          <a:bodyPr anchor="ctr">
            <a:normAutofit fontScale="85000" lnSpcReduction="10000"/>
          </a:bodyPr>
          <a:lstStyle/>
          <a:p>
            <a:endParaRPr lang="en-GB" sz="2000" dirty="0">
              <a:latin typeface="+mj-lt"/>
            </a:endParaRPr>
          </a:p>
          <a:p>
            <a:pPr marL="0" indent="0">
              <a:buNone/>
            </a:pPr>
            <a:r>
              <a:rPr lang="en-GB" sz="2000" b="1" u="sng" dirty="0">
                <a:latin typeface="+mj-lt"/>
              </a:rPr>
              <a:t>Becoming S</a:t>
            </a:r>
            <a:r>
              <a:rPr lang="en-GB" sz="2000" b="1" u="sng" dirty="0">
                <a:solidFill>
                  <a:srgbClr val="000000"/>
                </a:solidFill>
                <a:latin typeface="+mj-lt"/>
              </a:rPr>
              <a:t>econdary ready</a:t>
            </a:r>
          </a:p>
          <a:p>
            <a:pPr marL="0" indent="0">
              <a:buNone/>
            </a:pPr>
            <a:r>
              <a:rPr lang="en-GB" sz="2000" dirty="0">
                <a:solidFill>
                  <a:srgbClr val="000000"/>
                </a:solidFill>
                <a:latin typeface="+mj-lt"/>
              </a:rPr>
              <a:t>A large part of Year 6 is to prepare the children for Year 7. To become ‘secondary ready,’ key skills we are hoping to develop are:</a:t>
            </a:r>
          </a:p>
          <a:p>
            <a:endParaRPr lang="en-GB" sz="2000" dirty="0">
              <a:solidFill>
                <a:srgbClr val="000000"/>
              </a:solidFill>
              <a:latin typeface="+mj-lt"/>
            </a:endParaRPr>
          </a:p>
          <a:p>
            <a:pPr marL="342900" indent="-342900">
              <a:buFont typeface="Wingdings" panose="05000000000000000000" pitchFamily="2" charset="2"/>
              <a:buChar char="Ø"/>
            </a:pPr>
            <a:r>
              <a:rPr lang="en-GB" sz="2000" dirty="0">
                <a:solidFill>
                  <a:srgbClr val="000000"/>
                </a:solidFill>
                <a:latin typeface="+mj-lt"/>
              </a:rPr>
              <a:t>Independence and organisation - looking after their own equipment, revision, packing their own bags, knowing and working from a timetable, taking responsibility for home learning.</a:t>
            </a:r>
          </a:p>
          <a:p>
            <a:pPr marL="342900" indent="-342900">
              <a:buFont typeface="Wingdings" panose="05000000000000000000" pitchFamily="2" charset="2"/>
              <a:buChar char="Ø"/>
            </a:pPr>
            <a:r>
              <a:rPr lang="en-GB" sz="2000" dirty="0">
                <a:solidFill>
                  <a:srgbClr val="000000"/>
                </a:solidFill>
                <a:latin typeface="+mj-lt"/>
              </a:rPr>
              <a:t>Communication - talking to us if there is a problem, participating effectively in group, pair and whole class learning, asking for help.</a:t>
            </a:r>
          </a:p>
          <a:p>
            <a:pPr marL="342900" indent="-342900">
              <a:buFont typeface="Wingdings" panose="05000000000000000000" pitchFamily="2" charset="2"/>
              <a:buChar char="Ø"/>
            </a:pPr>
            <a:r>
              <a:rPr lang="en-GB" sz="2000" dirty="0">
                <a:solidFill>
                  <a:srgbClr val="000000"/>
                </a:solidFill>
                <a:latin typeface="+mj-lt"/>
              </a:rPr>
              <a:t>Behaviour for learning - supporting peers, active participation, perseverance, resilience, trying new things, teamwork, growth </a:t>
            </a:r>
            <a:r>
              <a:rPr lang="en-GB" sz="2000" dirty="0" err="1">
                <a:solidFill>
                  <a:srgbClr val="000000"/>
                </a:solidFill>
                <a:latin typeface="+mj-lt"/>
              </a:rPr>
              <a:t>mindset</a:t>
            </a:r>
            <a:endParaRPr lang="en-GB" sz="2000" dirty="0">
              <a:solidFill>
                <a:srgbClr val="000000"/>
              </a:solidFill>
              <a:latin typeface="+mj-lt"/>
            </a:endParaRPr>
          </a:p>
          <a:p>
            <a:pPr marL="342900" indent="-342900">
              <a:buFont typeface="Wingdings" panose="05000000000000000000" pitchFamily="2" charset="2"/>
              <a:buChar char="Ø"/>
            </a:pPr>
            <a:r>
              <a:rPr lang="en-GB" sz="2000" dirty="0">
                <a:solidFill>
                  <a:srgbClr val="000000"/>
                </a:solidFill>
                <a:latin typeface="+mj-lt"/>
              </a:rPr>
              <a:t>Setting a good example – Year 6 are the role models and need to take responsibility for their own actions both in the classroom, on the playground and within the community (including coming to and from school).</a:t>
            </a:r>
          </a:p>
          <a:p>
            <a:pPr marL="342900" indent="-342900">
              <a:buFont typeface="Wingdings" panose="05000000000000000000" pitchFamily="2" charset="2"/>
              <a:buChar char="Ø"/>
            </a:pPr>
            <a:r>
              <a:rPr lang="en-GB" sz="2000" dirty="0">
                <a:solidFill>
                  <a:srgbClr val="000000"/>
                </a:solidFill>
                <a:latin typeface="+mj-lt"/>
              </a:rPr>
              <a:t>Managing tests and assessments - revision, strategies for managing anxiety and stress, how to sit a test.</a:t>
            </a:r>
          </a:p>
          <a:p>
            <a:endParaRPr lang="en-GB" sz="2000" dirty="0" smtClean="0">
              <a:solidFill>
                <a:srgbClr val="000000"/>
              </a:solidFill>
              <a:latin typeface="Arial - 20"/>
            </a:endParaRPr>
          </a:p>
          <a:p>
            <a:pPr marL="0" indent="0">
              <a:buNone/>
            </a:pPr>
            <a:endParaRPr lang="en-GB" sz="2000" dirty="0" smtClean="0">
              <a:solidFill>
                <a:srgbClr val="000000"/>
              </a:solidFill>
              <a:latin typeface="Arial - 20"/>
            </a:endParaRPr>
          </a:p>
          <a:p>
            <a:pPr marL="0" indent="0">
              <a:buNone/>
            </a:pPr>
            <a:r>
              <a:rPr lang="en-GB" sz="2000" dirty="0" smtClean="0">
                <a:solidFill>
                  <a:srgbClr val="000000"/>
                </a:solidFill>
                <a:latin typeface="Arial - 20"/>
              </a:rPr>
              <a:t>WORK WITH US: </a:t>
            </a:r>
            <a:r>
              <a:rPr lang="en-GB" sz="2000" dirty="0"/>
              <a:t>Emails – deadlines, information, responding</a:t>
            </a:r>
          </a:p>
          <a:p>
            <a:pPr marL="0" indent="0">
              <a:buNone/>
            </a:pPr>
            <a:r>
              <a:rPr lang="en-GB" sz="2000" dirty="0" smtClean="0"/>
              <a:t>Supporting </a:t>
            </a:r>
            <a:r>
              <a:rPr lang="en-GB" sz="2000" dirty="0"/>
              <a:t>your child in all elements of the curriculum – including swimming, cycling and </a:t>
            </a:r>
            <a:r>
              <a:rPr lang="en-GB" sz="2000" dirty="0" err="1"/>
              <a:t>bikeability</a:t>
            </a:r>
            <a:endParaRPr lang="en-GB" sz="2000" dirty="0"/>
          </a:p>
          <a:p>
            <a:pPr marL="0" indent="0">
              <a:buNone/>
            </a:pPr>
            <a:r>
              <a:rPr lang="en-GB" sz="2000" dirty="0" smtClean="0"/>
              <a:t>Year </a:t>
            </a:r>
            <a:r>
              <a:rPr lang="en-GB" sz="2000" dirty="0"/>
              <a:t>book</a:t>
            </a:r>
          </a:p>
          <a:p>
            <a:endParaRPr lang="en-GB" sz="2000" dirty="0">
              <a:solidFill>
                <a:srgbClr val="000000"/>
              </a:solidFill>
              <a:latin typeface="Arial - 20"/>
            </a:endParaRPr>
          </a:p>
          <a:p>
            <a:endParaRPr lang="en-GB" sz="2000" dirty="0"/>
          </a:p>
        </p:txBody>
      </p:sp>
    </p:spTree>
    <p:extLst>
      <p:ext uri="{BB962C8B-B14F-4D97-AF65-F5344CB8AC3E}">
        <p14:creationId xmlns:p14="http://schemas.microsoft.com/office/powerpoint/2010/main" val="2407127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Homework</a:t>
            </a:r>
          </a:p>
        </p:txBody>
      </p:sp>
      <p:sp>
        <p:nvSpPr>
          <p:cNvPr id="3" name="Rectangle 2"/>
          <p:cNvSpPr/>
          <p:nvPr/>
        </p:nvSpPr>
        <p:spPr>
          <a:xfrm>
            <a:off x="542477" y="2170897"/>
            <a:ext cx="11359024" cy="4247317"/>
          </a:xfrm>
          <a:prstGeom prst="rect">
            <a:avLst/>
          </a:prstGeom>
        </p:spPr>
        <p:txBody>
          <a:bodyPr wrap="square">
            <a:spAutoFit/>
          </a:bodyPr>
          <a:lstStyle/>
          <a:p>
            <a:pPr algn="ctr"/>
            <a:r>
              <a:rPr lang="en-GB" b="1" dirty="0">
                <a:solidFill>
                  <a:srgbClr val="000000"/>
                </a:solidFill>
                <a:effectLst>
                  <a:outerShdw blurRad="38100" dist="38100" dir="2700000" algn="tl">
                    <a:srgbClr val="000000">
                      <a:alpha val="43137"/>
                    </a:srgbClr>
                  </a:outerShdw>
                </a:effectLst>
                <a:latin typeface="Arial - 20"/>
              </a:rPr>
              <a:t>All done in home learning book (pink book) provided at beginning of year</a:t>
            </a:r>
          </a:p>
          <a:p>
            <a:pPr algn="ctr"/>
            <a:endParaRPr lang="en-GB" b="1" dirty="0">
              <a:solidFill>
                <a:srgbClr val="000000"/>
              </a:solidFill>
              <a:effectLst>
                <a:outerShdw blurRad="38100" dist="38100" dir="2700000" algn="tl">
                  <a:srgbClr val="000000">
                    <a:alpha val="43137"/>
                  </a:srgbClr>
                </a:outerShdw>
              </a:effectLst>
              <a:latin typeface="Arial - 20"/>
            </a:endParaRPr>
          </a:p>
          <a:p>
            <a:pPr marL="285750" indent="-285750">
              <a:buFont typeface="Arial" panose="020B0604020202020204" pitchFamily="34" charset="0"/>
              <a:buChar char="•"/>
            </a:pPr>
            <a:r>
              <a:rPr lang="en-GB" dirty="0">
                <a:solidFill>
                  <a:srgbClr val="000000"/>
                </a:solidFill>
                <a:latin typeface="Arial - 20"/>
              </a:rPr>
              <a:t>Daily reading - Reading 5 times per week for approximately 30min. This is in order to build stamina. At least one of these sessions should be with an adult. Every time you read you should be filling out your reading record with thoughts, reflections, tricky words etc. </a:t>
            </a:r>
          </a:p>
          <a:p>
            <a:pPr marL="285750" indent="-285750">
              <a:buFont typeface="Arial" panose="020B0604020202020204" pitchFamily="34" charset="0"/>
              <a:buChar char="•"/>
            </a:pPr>
            <a:r>
              <a:rPr lang="en-GB" dirty="0" smtClean="0">
                <a:solidFill>
                  <a:srgbClr val="000000"/>
                </a:solidFill>
                <a:latin typeface="Arial - 20"/>
              </a:rPr>
              <a:t>Maths home work: Set on Thursday and due on Tuesday. Includes: consolidating concepts from the week, repeated practise and recall </a:t>
            </a:r>
            <a:r>
              <a:rPr lang="en-GB" dirty="0">
                <a:solidFill>
                  <a:srgbClr val="000000"/>
                </a:solidFill>
                <a:latin typeface="Arial - 20"/>
              </a:rPr>
              <a:t>of </a:t>
            </a:r>
            <a:r>
              <a:rPr lang="en-GB" dirty="0" smtClean="0">
                <a:solidFill>
                  <a:srgbClr val="000000"/>
                </a:solidFill>
                <a:latin typeface="Arial - 20"/>
              </a:rPr>
              <a:t>multiplication and division facts </a:t>
            </a:r>
            <a:r>
              <a:rPr lang="en-GB" dirty="0">
                <a:solidFill>
                  <a:srgbClr val="000000"/>
                </a:solidFill>
                <a:latin typeface="Arial - 20"/>
              </a:rPr>
              <a:t>to 12 x </a:t>
            </a:r>
            <a:r>
              <a:rPr lang="en-GB" dirty="0" smtClean="0">
                <a:solidFill>
                  <a:srgbClr val="000000"/>
                </a:solidFill>
                <a:latin typeface="Arial - 20"/>
              </a:rPr>
              <a:t>12. </a:t>
            </a:r>
          </a:p>
          <a:p>
            <a:pPr marL="285750" indent="-285750">
              <a:buFont typeface="Arial" panose="020B0604020202020204" pitchFamily="34" charset="0"/>
              <a:buChar char="•"/>
            </a:pPr>
            <a:r>
              <a:rPr lang="en-GB" dirty="0" smtClean="0">
                <a:solidFill>
                  <a:srgbClr val="000000"/>
                </a:solidFill>
                <a:latin typeface="Arial - 20"/>
              </a:rPr>
              <a:t>Spellings (4 sets). </a:t>
            </a:r>
            <a:r>
              <a:rPr lang="en-GB" dirty="0">
                <a:solidFill>
                  <a:srgbClr val="000000"/>
                </a:solidFill>
                <a:latin typeface="Arial - 20"/>
              </a:rPr>
              <a:t>These will be tested on Tuesday after practice throughout the week at school and at home. Spellings and the associated activities are to be done by hand, not typed.</a:t>
            </a:r>
          </a:p>
          <a:p>
            <a:pPr marL="285750" indent="-285750">
              <a:buFont typeface="Arial" panose="020B0604020202020204" pitchFamily="34" charset="0"/>
              <a:buChar char="•"/>
            </a:pPr>
            <a:r>
              <a:rPr lang="en-GB" dirty="0">
                <a:solidFill>
                  <a:srgbClr val="000000"/>
                </a:solidFill>
                <a:latin typeface="Arial - 20"/>
              </a:rPr>
              <a:t>On occasion, additional tasks may be sent home to support the learning that has been done in class</a:t>
            </a:r>
            <a:r>
              <a:rPr lang="en-GB" dirty="0" smtClean="0">
                <a:solidFill>
                  <a:srgbClr val="000000"/>
                </a:solidFill>
                <a:latin typeface="Arial - 20"/>
              </a:rPr>
              <a:t>.</a:t>
            </a:r>
          </a:p>
          <a:p>
            <a:pPr marL="285750" indent="-285750">
              <a:buFont typeface="Arial" panose="020B0604020202020204" pitchFamily="34" charset="0"/>
              <a:buChar char="•"/>
            </a:pPr>
            <a:r>
              <a:rPr lang="en-GB" b="1" dirty="0" smtClean="0">
                <a:solidFill>
                  <a:srgbClr val="000000"/>
                </a:solidFill>
                <a:latin typeface="Arial - 20"/>
              </a:rPr>
              <a:t>Home learning that we do is aligned with concepts that are tested in SATs. If you want to know how to help your child for the SATs, support your child with their home learning.</a:t>
            </a:r>
            <a:endParaRPr lang="en-GB" b="1" dirty="0">
              <a:solidFill>
                <a:srgbClr val="000000"/>
              </a:solidFill>
              <a:latin typeface="Arial - 20"/>
            </a:endParaRPr>
          </a:p>
          <a:p>
            <a:pPr marL="285750" indent="-285750">
              <a:buFont typeface="Arial" panose="020B0604020202020204" pitchFamily="34" charset="0"/>
              <a:buChar char="•"/>
            </a:pPr>
            <a:endParaRPr lang="en-GB" dirty="0">
              <a:solidFill>
                <a:srgbClr val="000000"/>
              </a:solidFill>
              <a:latin typeface="Arial - 20"/>
            </a:endParaRPr>
          </a:p>
          <a:p>
            <a:pPr marL="285750" indent="-285750">
              <a:buFont typeface="Arial" panose="020B0604020202020204" pitchFamily="34" charset="0"/>
              <a:buChar char="•"/>
            </a:pPr>
            <a:endParaRPr lang="en-GB" dirty="0">
              <a:solidFill>
                <a:srgbClr val="000000"/>
              </a:solidFill>
              <a:latin typeface="Arial - 20"/>
            </a:endParaRPr>
          </a:p>
          <a:p>
            <a:pPr algn="ctr"/>
            <a:r>
              <a:rPr lang="en-GB" b="1" dirty="0">
                <a:solidFill>
                  <a:srgbClr val="000000"/>
                </a:solidFill>
                <a:effectLst>
                  <a:outerShdw blurRad="38100" dist="38100" dir="2700000" algn="tl">
                    <a:srgbClr val="000000">
                      <a:alpha val="43137"/>
                    </a:srgbClr>
                  </a:outerShdw>
                </a:effectLst>
                <a:latin typeface="Arial - 20"/>
              </a:rPr>
              <a:t>OTHER HOME LEARNING TASKS WILL BE POSTED ON GOOGLE CLASSROOM</a:t>
            </a:r>
          </a:p>
        </p:txBody>
      </p:sp>
    </p:spTree>
    <p:extLst>
      <p:ext uri="{BB962C8B-B14F-4D97-AF65-F5344CB8AC3E}">
        <p14:creationId xmlns:p14="http://schemas.microsoft.com/office/powerpoint/2010/main" val="24346861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79E27D9-03C7-44E2-9FF8-15D0C8506AF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4AA41C-5551-483F-A632-46B0ACDC45B8}"/>
              </a:ext>
            </a:extLst>
          </p:cNvPr>
          <p:cNvSpPr>
            <a:spLocks noGrp="1"/>
          </p:cNvSpPr>
          <p:nvPr>
            <p:ph type="title"/>
          </p:nvPr>
        </p:nvSpPr>
        <p:spPr>
          <a:xfrm>
            <a:off x="1396878" y="265030"/>
            <a:ext cx="9688296" cy="574580"/>
          </a:xfrm>
        </p:spPr>
        <p:txBody>
          <a:bodyPr anchor="b">
            <a:normAutofit/>
          </a:bodyPr>
          <a:lstStyle/>
          <a:p>
            <a:pPr algn="ctr"/>
            <a:r>
              <a:rPr lang="en-GB" sz="3200" dirty="0"/>
              <a:t>Curriculum </a:t>
            </a:r>
            <a:r>
              <a:rPr lang="en-GB" sz="3200" dirty="0" smtClean="0"/>
              <a:t>Overview</a:t>
            </a:r>
            <a:endParaRPr lang="en-GB" sz="3200" dirty="0"/>
          </a:p>
        </p:txBody>
      </p:sp>
      <p:sp>
        <p:nvSpPr>
          <p:cNvPr id="10" name="Rectangle 9">
            <a:extLst>
              <a:ext uri="{FF2B5EF4-FFF2-40B4-BE49-F238E27FC236}">
                <a16:creationId xmlns:a16="http://schemas.microsoft.com/office/drawing/2014/main" id="{EEBF1590-3B36-48EE-A89D-3B6F3CB256A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C8F6C8C-AB5A-4548-942D-E3FD40ACBC4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63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14FB9E-CD5D-4737-B60C-9C1538CE57D0}"/>
              </a:ext>
            </a:extLst>
          </p:cNvPr>
          <p:cNvSpPr txBox="1"/>
          <p:nvPr/>
        </p:nvSpPr>
        <p:spPr>
          <a:xfrm>
            <a:off x="3662212" y="1104640"/>
            <a:ext cx="5820835" cy="369332"/>
          </a:xfrm>
          <a:prstGeom prst="rect">
            <a:avLst/>
          </a:prstGeom>
          <a:noFill/>
        </p:spPr>
        <p:txBody>
          <a:bodyPr wrap="square" rtlCol="0">
            <a:spAutoFit/>
          </a:bodyPr>
          <a:lstStyle/>
          <a:p>
            <a:r>
              <a:rPr lang="en-GB" b="1" dirty="0"/>
              <a:t>**Look out for the Curriculum Newsletters each term** </a:t>
            </a:r>
          </a:p>
        </p:txBody>
      </p:sp>
      <p:sp>
        <p:nvSpPr>
          <p:cNvPr id="4" name="TextBox 3"/>
          <p:cNvSpPr txBox="1"/>
          <p:nvPr/>
        </p:nvSpPr>
        <p:spPr>
          <a:xfrm>
            <a:off x="701335" y="2059619"/>
            <a:ext cx="2565648" cy="923330"/>
          </a:xfrm>
          <a:prstGeom prst="rect">
            <a:avLst/>
          </a:prstGeom>
          <a:noFill/>
        </p:spPr>
        <p:txBody>
          <a:bodyPr wrap="square" rtlCol="0">
            <a:spAutoFit/>
          </a:bodyPr>
          <a:lstStyle/>
          <a:p>
            <a:r>
              <a:rPr lang="en-GB" dirty="0" smtClean="0"/>
              <a:t>Reading – Fluency and comprehension</a:t>
            </a:r>
          </a:p>
          <a:p>
            <a:r>
              <a:rPr lang="en-GB" dirty="0" smtClean="0"/>
              <a:t>WWII Historical fiction</a:t>
            </a:r>
            <a:endParaRPr lang="en-GB" dirty="0"/>
          </a:p>
        </p:txBody>
      </p:sp>
      <p:sp>
        <p:nvSpPr>
          <p:cNvPr id="5" name="TextBox 4"/>
          <p:cNvSpPr txBox="1"/>
          <p:nvPr/>
        </p:nvSpPr>
        <p:spPr>
          <a:xfrm>
            <a:off x="905522" y="5018895"/>
            <a:ext cx="1864311" cy="1200329"/>
          </a:xfrm>
          <a:prstGeom prst="rect">
            <a:avLst/>
          </a:prstGeom>
          <a:noFill/>
        </p:spPr>
        <p:txBody>
          <a:bodyPr wrap="square" rtlCol="0">
            <a:spAutoFit/>
          </a:bodyPr>
          <a:lstStyle/>
          <a:p>
            <a:r>
              <a:rPr lang="en-GB" dirty="0" smtClean="0"/>
              <a:t>Maths – Place Value and Number, Four Operations</a:t>
            </a:r>
            <a:endParaRPr lang="en-GB" dirty="0"/>
          </a:p>
        </p:txBody>
      </p:sp>
      <p:sp>
        <p:nvSpPr>
          <p:cNvPr id="6" name="TextBox 5"/>
          <p:cNvSpPr txBox="1"/>
          <p:nvPr/>
        </p:nvSpPr>
        <p:spPr>
          <a:xfrm>
            <a:off x="5517472" y="2841358"/>
            <a:ext cx="1837678" cy="923330"/>
          </a:xfrm>
          <a:prstGeom prst="rect">
            <a:avLst/>
          </a:prstGeom>
          <a:noFill/>
        </p:spPr>
        <p:txBody>
          <a:bodyPr wrap="square" rtlCol="0">
            <a:spAutoFit/>
          </a:bodyPr>
          <a:lstStyle/>
          <a:p>
            <a:r>
              <a:rPr lang="en-GB" dirty="0" smtClean="0"/>
              <a:t>Science – Circulatory system and Light</a:t>
            </a:r>
            <a:endParaRPr lang="en-GB" dirty="0"/>
          </a:p>
        </p:txBody>
      </p:sp>
      <p:sp>
        <p:nvSpPr>
          <p:cNvPr id="9" name="TextBox 8"/>
          <p:cNvSpPr txBox="1"/>
          <p:nvPr/>
        </p:nvSpPr>
        <p:spPr>
          <a:xfrm>
            <a:off x="5286652" y="4891822"/>
            <a:ext cx="2068498" cy="1200329"/>
          </a:xfrm>
          <a:prstGeom prst="rect">
            <a:avLst/>
          </a:prstGeom>
          <a:noFill/>
        </p:spPr>
        <p:txBody>
          <a:bodyPr wrap="square" rtlCol="0">
            <a:spAutoFit/>
          </a:bodyPr>
          <a:lstStyle/>
          <a:p>
            <a:r>
              <a:rPr lang="en-GB" dirty="0" smtClean="0"/>
              <a:t>History – WWII (leadership, innovation and daily life)</a:t>
            </a:r>
            <a:endParaRPr lang="en-GB" dirty="0"/>
          </a:p>
        </p:txBody>
      </p:sp>
      <p:sp>
        <p:nvSpPr>
          <p:cNvPr id="11" name="TextBox 10"/>
          <p:cNvSpPr txBox="1"/>
          <p:nvPr/>
        </p:nvSpPr>
        <p:spPr>
          <a:xfrm>
            <a:off x="9055038" y="2831068"/>
            <a:ext cx="1437074" cy="369332"/>
          </a:xfrm>
          <a:prstGeom prst="rect">
            <a:avLst/>
          </a:prstGeom>
          <a:noFill/>
        </p:spPr>
        <p:txBody>
          <a:bodyPr wrap="square" rtlCol="0">
            <a:spAutoFit/>
          </a:bodyPr>
          <a:lstStyle/>
          <a:p>
            <a:r>
              <a:rPr lang="en-GB" dirty="0" smtClean="0"/>
              <a:t>Art – Pop Art</a:t>
            </a:r>
            <a:endParaRPr lang="en-GB" dirty="0"/>
          </a:p>
        </p:txBody>
      </p:sp>
      <p:sp>
        <p:nvSpPr>
          <p:cNvPr id="13" name="TextBox 12"/>
          <p:cNvSpPr txBox="1"/>
          <p:nvPr/>
        </p:nvSpPr>
        <p:spPr>
          <a:xfrm>
            <a:off x="8647906" y="4230209"/>
            <a:ext cx="2251338" cy="923330"/>
          </a:xfrm>
          <a:prstGeom prst="rect">
            <a:avLst/>
          </a:prstGeom>
          <a:noFill/>
        </p:spPr>
        <p:txBody>
          <a:bodyPr wrap="square" rtlCol="0">
            <a:spAutoFit/>
          </a:bodyPr>
          <a:lstStyle/>
          <a:p>
            <a:r>
              <a:rPr lang="en-GB" dirty="0" smtClean="0"/>
              <a:t>PSHE – Being Me and Celebrating Differences</a:t>
            </a:r>
            <a:endParaRPr lang="en-GB" dirty="0"/>
          </a:p>
        </p:txBody>
      </p:sp>
      <p:sp>
        <p:nvSpPr>
          <p:cNvPr id="14" name="TextBox 13"/>
          <p:cNvSpPr txBox="1"/>
          <p:nvPr/>
        </p:nvSpPr>
        <p:spPr>
          <a:xfrm>
            <a:off x="2379216" y="3533591"/>
            <a:ext cx="2414899" cy="1200329"/>
          </a:xfrm>
          <a:prstGeom prst="rect">
            <a:avLst/>
          </a:prstGeom>
          <a:noFill/>
        </p:spPr>
        <p:txBody>
          <a:bodyPr wrap="square" rtlCol="0">
            <a:spAutoFit/>
          </a:bodyPr>
          <a:lstStyle/>
          <a:p>
            <a:r>
              <a:rPr lang="en-GB" dirty="0" smtClean="0"/>
              <a:t>Writing – Narrative (suspense) and Non-Chronological Report (planets and space)</a:t>
            </a:r>
            <a:endParaRPr lang="en-GB" dirty="0"/>
          </a:p>
        </p:txBody>
      </p:sp>
    </p:spTree>
    <p:extLst>
      <p:ext uri="{BB962C8B-B14F-4D97-AF65-F5344CB8AC3E}">
        <p14:creationId xmlns:p14="http://schemas.microsoft.com/office/powerpoint/2010/main" val="1766258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Equipment</a:t>
            </a:r>
          </a:p>
        </p:txBody>
      </p:sp>
      <p:sp>
        <p:nvSpPr>
          <p:cNvPr id="3" name="TextBox 2"/>
          <p:cNvSpPr txBox="1"/>
          <p:nvPr/>
        </p:nvSpPr>
        <p:spPr>
          <a:xfrm>
            <a:off x="1946787" y="1688559"/>
            <a:ext cx="8455742" cy="4247317"/>
          </a:xfrm>
          <a:prstGeom prst="rect">
            <a:avLst/>
          </a:prstGeom>
          <a:noFill/>
        </p:spPr>
        <p:txBody>
          <a:bodyPr wrap="square" rtlCol="0">
            <a:spAutoFit/>
          </a:bodyPr>
          <a:lstStyle/>
          <a:p>
            <a:r>
              <a:rPr lang="en-GB" b="1" dirty="0">
                <a:latin typeface="+mj-lt"/>
              </a:rPr>
              <a:t>To encourage responsibility and independence, Year 6’s will be required to bring their own equipment for learning and will need to monitor when they need to replace. This includes:</a:t>
            </a:r>
          </a:p>
          <a:p>
            <a:endParaRPr lang="en-GB" dirty="0">
              <a:latin typeface="+mj-lt"/>
            </a:endParaRPr>
          </a:p>
          <a:p>
            <a:pPr marL="285750" indent="-285750">
              <a:buFont typeface="Arial" panose="020B0604020202020204" pitchFamily="34" charset="0"/>
              <a:buChar char="•"/>
            </a:pPr>
            <a:r>
              <a:rPr lang="en-GB" dirty="0">
                <a:latin typeface="+mj-lt"/>
              </a:rPr>
              <a:t>A pencil case – must be able to fit in personal trays</a:t>
            </a:r>
          </a:p>
          <a:p>
            <a:pPr marL="285750" indent="-285750">
              <a:buFont typeface="Arial" panose="020B0604020202020204" pitchFamily="34" charset="0"/>
              <a:buChar char="•"/>
            </a:pPr>
            <a:r>
              <a:rPr lang="en-GB" dirty="0">
                <a:latin typeface="+mj-lt"/>
              </a:rPr>
              <a:t>Writing pencils – more than one</a:t>
            </a:r>
          </a:p>
          <a:p>
            <a:pPr marL="285750" indent="-285750">
              <a:buFont typeface="Arial" panose="020B0604020202020204" pitchFamily="34" charset="0"/>
              <a:buChar char="•"/>
            </a:pPr>
            <a:r>
              <a:rPr lang="en-GB" dirty="0">
                <a:latin typeface="+mj-lt"/>
              </a:rPr>
              <a:t>Good quality handwriting pens in blue – more than one</a:t>
            </a:r>
          </a:p>
          <a:p>
            <a:pPr marL="285750" indent="-285750">
              <a:buFont typeface="Arial" panose="020B0604020202020204" pitchFamily="34" charset="0"/>
              <a:buChar char="•"/>
            </a:pPr>
            <a:r>
              <a:rPr lang="en-GB" dirty="0">
                <a:latin typeface="+mj-lt"/>
              </a:rPr>
              <a:t>2 black fine liners</a:t>
            </a:r>
          </a:p>
          <a:p>
            <a:pPr marL="285750" indent="-285750">
              <a:buFont typeface="Arial" panose="020B0604020202020204" pitchFamily="34" charset="0"/>
              <a:buChar char="•"/>
            </a:pPr>
            <a:r>
              <a:rPr lang="en-GB" dirty="0">
                <a:latin typeface="+mj-lt"/>
              </a:rPr>
              <a:t>Sharpener with a pot</a:t>
            </a:r>
          </a:p>
          <a:p>
            <a:pPr marL="285750" indent="-285750">
              <a:buFont typeface="Arial" panose="020B0604020202020204" pitchFamily="34" charset="0"/>
              <a:buChar char="•"/>
            </a:pPr>
            <a:r>
              <a:rPr lang="en-GB" dirty="0">
                <a:latin typeface="+mj-lt"/>
              </a:rPr>
              <a:t>Eraser</a:t>
            </a:r>
          </a:p>
          <a:p>
            <a:pPr marL="285750" indent="-285750">
              <a:buFont typeface="Arial" panose="020B0604020202020204" pitchFamily="34" charset="0"/>
              <a:buChar char="•"/>
            </a:pPr>
            <a:r>
              <a:rPr lang="en-GB" dirty="0">
                <a:latin typeface="+mj-lt"/>
              </a:rPr>
              <a:t>Coloured pencils</a:t>
            </a:r>
          </a:p>
          <a:p>
            <a:pPr marL="285750" indent="-285750">
              <a:buFont typeface="Arial" panose="020B0604020202020204" pitchFamily="34" charset="0"/>
              <a:buChar char="•"/>
            </a:pPr>
            <a:r>
              <a:rPr lang="en-GB" dirty="0">
                <a:latin typeface="+mj-lt"/>
              </a:rPr>
              <a:t>Highlighters – set of colours</a:t>
            </a:r>
          </a:p>
          <a:p>
            <a:pPr marL="285750" indent="-285750">
              <a:buFont typeface="Arial" panose="020B0604020202020204" pitchFamily="34" charset="0"/>
              <a:buChar char="•"/>
            </a:pPr>
            <a:r>
              <a:rPr lang="en-GB" dirty="0">
                <a:latin typeface="+mj-lt"/>
              </a:rPr>
              <a:t>Glue stick</a:t>
            </a:r>
          </a:p>
          <a:p>
            <a:pPr marL="285750" indent="-285750">
              <a:buFont typeface="Arial" panose="020B0604020202020204" pitchFamily="34" charset="0"/>
              <a:buChar char="•"/>
            </a:pPr>
            <a:r>
              <a:rPr lang="en-GB" dirty="0">
                <a:latin typeface="+mj-lt"/>
              </a:rPr>
              <a:t>Ruler – 30cm with millimetres shown</a:t>
            </a:r>
          </a:p>
          <a:p>
            <a:pPr marL="285750" indent="-285750">
              <a:buFont typeface="Arial" panose="020B0604020202020204" pitchFamily="34" charset="0"/>
              <a:buChar char="•"/>
            </a:pPr>
            <a:r>
              <a:rPr lang="en-GB" dirty="0"/>
              <a:t>1 lever arch folder – A4 sized</a:t>
            </a:r>
          </a:p>
          <a:p>
            <a:pPr marL="285750" indent="-285750">
              <a:buFont typeface="Arial" panose="020B0604020202020204" pitchFamily="34" charset="0"/>
              <a:buChar char="•"/>
            </a:pPr>
            <a:r>
              <a:rPr lang="en-GB" dirty="0"/>
              <a:t>A journal – lined pages</a:t>
            </a:r>
          </a:p>
        </p:txBody>
      </p:sp>
      <p:sp>
        <p:nvSpPr>
          <p:cNvPr id="4" name="TextBox 3">
            <a:extLst>
              <a:ext uri="{FF2B5EF4-FFF2-40B4-BE49-F238E27FC236}">
                <a16:creationId xmlns:a16="http://schemas.microsoft.com/office/drawing/2014/main" id="{49302179-2D9A-4318-957D-738AF000070F}"/>
              </a:ext>
            </a:extLst>
          </p:cNvPr>
          <p:cNvSpPr txBox="1"/>
          <p:nvPr/>
        </p:nvSpPr>
        <p:spPr>
          <a:xfrm>
            <a:off x="8453275" y="4938608"/>
            <a:ext cx="3400746" cy="461665"/>
          </a:xfrm>
          <a:prstGeom prst="rect">
            <a:avLst/>
          </a:prstGeom>
          <a:noFill/>
        </p:spPr>
        <p:txBody>
          <a:bodyPr wrap="square" rtlCol="0">
            <a:spAutoFit/>
          </a:bodyPr>
          <a:lstStyle/>
          <a:p>
            <a:r>
              <a:rPr lang="en-GB" sz="2400" b="1" dirty="0">
                <a:highlight>
                  <a:srgbClr val="FFFF00"/>
                </a:highlight>
              </a:rPr>
              <a:t>REPLENISH TERMLY!</a:t>
            </a:r>
          </a:p>
        </p:txBody>
      </p:sp>
    </p:spTree>
    <p:extLst>
      <p:ext uri="{BB962C8B-B14F-4D97-AF65-F5344CB8AC3E}">
        <p14:creationId xmlns:p14="http://schemas.microsoft.com/office/powerpoint/2010/main" val="663214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Phones and Devices</a:t>
            </a:r>
            <a:endParaRPr lang="en-GB" sz="4000" b="1" dirty="0">
              <a:solidFill>
                <a:srgbClr val="FFFFFF"/>
              </a:solidFill>
            </a:endParaRPr>
          </a:p>
        </p:txBody>
      </p:sp>
      <p:sp>
        <p:nvSpPr>
          <p:cNvPr id="4" name="TextBox 3">
            <a:extLst>
              <a:ext uri="{FF2B5EF4-FFF2-40B4-BE49-F238E27FC236}">
                <a16:creationId xmlns:a16="http://schemas.microsoft.com/office/drawing/2014/main" id="{CD4EB91C-17CF-41C1-99A4-39DCA4F4EA4B}"/>
              </a:ext>
            </a:extLst>
          </p:cNvPr>
          <p:cNvSpPr txBox="1"/>
          <p:nvPr/>
        </p:nvSpPr>
        <p:spPr>
          <a:xfrm>
            <a:off x="610094" y="1328207"/>
            <a:ext cx="11122555" cy="1354217"/>
          </a:xfrm>
          <a:prstGeom prst="rect">
            <a:avLst/>
          </a:prstGeom>
          <a:noFill/>
        </p:spPr>
        <p:txBody>
          <a:bodyPr wrap="square" rtlCol="0">
            <a:spAutoFit/>
          </a:bodyPr>
          <a:lstStyle/>
          <a:p>
            <a:pPr algn="ctr"/>
            <a:endParaRPr lang="en-GB" b="1" u="sng" dirty="0"/>
          </a:p>
          <a:p>
            <a:endParaRPr lang="en-GB" sz="2800" dirty="0"/>
          </a:p>
          <a:p>
            <a:endParaRPr lang="en-GB" dirty="0"/>
          </a:p>
          <a:p>
            <a:pPr marL="285750" indent="-285750">
              <a:buFont typeface="Arial" panose="020B0604020202020204" pitchFamily="34" charset="0"/>
              <a:buChar char="•"/>
            </a:pPr>
            <a:endParaRPr lang="en-GB" dirty="0"/>
          </a:p>
        </p:txBody>
      </p:sp>
      <p:sp>
        <p:nvSpPr>
          <p:cNvPr id="11" name="TextBox 10">
            <a:extLst>
              <a:ext uri="{FF2B5EF4-FFF2-40B4-BE49-F238E27FC236}">
                <a16:creationId xmlns:a16="http://schemas.microsoft.com/office/drawing/2014/main" id="{F196F6C7-5020-4167-9541-2DA5F4E8E248}"/>
              </a:ext>
            </a:extLst>
          </p:cNvPr>
          <p:cNvSpPr txBox="1"/>
          <p:nvPr/>
        </p:nvSpPr>
        <p:spPr>
          <a:xfrm>
            <a:off x="6319574" y="1552310"/>
            <a:ext cx="5865250" cy="1477328"/>
          </a:xfrm>
          <a:prstGeom prst="rect">
            <a:avLst/>
          </a:prstGeom>
          <a:noFill/>
        </p:spPr>
        <p:txBody>
          <a:bodyPr wrap="square" rtlCol="0">
            <a:spAutoFit/>
          </a:bodyPr>
          <a:lstStyle/>
          <a:p>
            <a:pPr algn="ctr"/>
            <a:endParaRPr lang="en-GB" b="1" u="sng" dirty="0"/>
          </a:p>
          <a:p>
            <a:pPr algn="ctr"/>
            <a:endParaRPr lang="en-GB" b="1" u="sng" dirty="0"/>
          </a:p>
          <a:p>
            <a:endParaRPr lang="en-GB" dirty="0"/>
          </a:p>
          <a:p>
            <a:endParaRPr lang="en-GB" dirty="0"/>
          </a:p>
          <a:p>
            <a:pPr marL="285750" indent="-285750">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C4AC8697-24AF-4090-8D7D-E29815EBE49E}"/>
              </a:ext>
            </a:extLst>
          </p:cNvPr>
          <p:cNvSpPr txBox="1"/>
          <p:nvPr/>
        </p:nvSpPr>
        <p:spPr>
          <a:xfrm>
            <a:off x="610094" y="2003461"/>
            <a:ext cx="10971812" cy="3416320"/>
          </a:xfrm>
          <a:prstGeom prst="rect">
            <a:avLst/>
          </a:prstGeom>
          <a:noFill/>
        </p:spPr>
        <p:txBody>
          <a:bodyPr wrap="square" rtlCol="0">
            <a:spAutoFit/>
          </a:bodyPr>
          <a:lstStyle/>
          <a:p>
            <a:pPr marL="342900" indent="-342900">
              <a:buFont typeface="Wingdings" panose="05000000000000000000" pitchFamily="2" charset="2"/>
              <a:buChar char="Ø"/>
            </a:pPr>
            <a:r>
              <a:rPr lang="en-GB" sz="2400" dirty="0"/>
              <a:t>Year 6 is where we see a big increase in phone or device related incidents</a:t>
            </a:r>
          </a:p>
          <a:p>
            <a:pPr marL="342900" indent="-342900">
              <a:buFont typeface="Wingdings" panose="05000000000000000000" pitchFamily="2" charset="2"/>
              <a:buChar char="Ø"/>
            </a:pPr>
            <a:endParaRPr lang="en-GB" sz="2400" dirty="0"/>
          </a:p>
          <a:p>
            <a:pPr marL="342900" indent="-342900">
              <a:buFont typeface="Wingdings" panose="05000000000000000000" pitchFamily="2" charset="2"/>
              <a:buChar char="Ø"/>
            </a:pPr>
            <a:r>
              <a:rPr lang="en-GB" sz="2400" dirty="0"/>
              <a:t>Know your child’s phone/device – how do they talk to others, what are they viewing, what apps are they using</a:t>
            </a:r>
          </a:p>
          <a:p>
            <a:pPr marL="342900" indent="-342900">
              <a:buFont typeface="Wingdings" panose="05000000000000000000" pitchFamily="2" charset="2"/>
              <a:buChar char="Ø"/>
            </a:pPr>
            <a:endParaRPr lang="en-GB" sz="2400" dirty="0"/>
          </a:p>
          <a:p>
            <a:pPr marL="342900" indent="-342900">
              <a:buFont typeface="Wingdings" panose="05000000000000000000" pitchFamily="2" charset="2"/>
              <a:buChar char="Ø"/>
            </a:pPr>
            <a:r>
              <a:rPr lang="en-GB" sz="2400" dirty="0"/>
              <a:t>Responsibility lies with the owner of that phone</a:t>
            </a:r>
          </a:p>
          <a:p>
            <a:pPr marL="342900" indent="-342900">
              <a:buFont typeface="Wingdings" panose="05000000000000000000" pitchFamily="2" charset="2"/>
              <a:buChar char="Ø"/>
            </a:pPr>
            <a:endParaRPr lang="en-GB" sz="2400" dirty="0"/>
          </a:p>
          <a:p>
            <a:pPr marL="342900" indent="-342900">
              <a:buFont typeface="Wingdings" panose="05000000000000000000" pitchFamily="2" charset="2"/>
              <a:buChar char="Ø"/>
            </a:pPr>
            <a:r>
              <a:rPr lang="en-GB" sz="2400" dirty="0"/>
              <a:t>Please respect and help us to reinforce the rules that we set for phone use at school/on trips</a:t>
            </a:r>
          </a:p>
        </p:txBody>
      </p:sp>
    </p:spTree>
    <p:extLst>
      <p:ext uri="{BB962C8B-B14F-4D97-AF65-F5344CB8AC3E}">
        <p14:creationId xmlns:p14="http://schemas.microsoft.com/office/powerpoint/2010/main" val="3363202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Things to look forward to in Year 6</a:t>
            </a:r>
            <a:endParaRPr lang="en-GB" sz="4000" b="1" dirty="0">
              <a:solidFill>
                <a:srgbClr val="FFFFFF"/>
              </a:solidFill>
            </a:endParaRPr>
          </a:p>
        </p:txBody>
      </p:sp>
      <p:sp>
        <p:nvSpPr>
          <p:cNvPr id="4" name="TextBox 3">
            <a:extLst>
              <a:ext uri="{FF2B5EF4-FFF2-40B4-BE49-F238E27FC236}">
                <a16:creationId xmlns:a16="http://schemas.microsoft.com/office/drawing/2014/main" id="{CD4EB91C-17CF-41C1-99A4-39DCA4F4EA4B}"/>
              </a:ext>
            </a:extLst>
          </p:cNvPr>
          <p:cNvSpPr txBox="1"/>
          <p:nvPr/>
        </p:nvSpPr>
        <p:spPr>
          <a:xfrm>
            <a:off x="610094" y="1328207"/>
            <a:ext cx="11122555" cy="5232202"/>
          </a:xfrm>
          <a:prstGeom prst="rect">
            <a:avLst/>
          </a:prstGeom>
          <a:noFill/>
        </p:spPr>
        <p:txBody>
          <a:bodyPr wrap="square" rtlCol="0">
            <a:spAutoFit/>
          </a:bodyPr>
          <a:lstStyle/>
          <a:p>
            <a:pPr algn="ctr"/>
            <a:endParaRPr lang="en-GB" b="1" u="sng" dirty="0"/>
          </a:p>
          <a:p>
            <a:endParaRPr lang="en-GB" sz="2800" dirty="0"/>
          </a:p>
          <a:p>
            <a:pPr marL="285750" indent="-285750">
              <a:buFont typeface="Arial" panose="020B0604020202020204" pitchFamily="34" charset="0"/>
              <a:buChar char="•"/>
            </a:pPr>
            <a:r>
              <a:rPr lang="en-GB" sz="2800" dirty="0"/>
              <a:t>Having more responsibilities and jobs – building independence and trust</a:t>
            </a:r>
          </a:p>
          <a:p>
            <a:pPr marL="285750" indent="-285750">
              <a:buFont typeface="Arial" panose="020B0604020202020204" pitchFamily="34" charset="0"/>
              <a:buChar char="•"/>
            </a:pPr>
            <a:r>
              <a:rPr lang="en-GB" sz="2800" dirty="0"/>
              <a:t>Working with all the Year 6 teachers, not just </a:t>
            </a:r>
            <a:r>
              <a:rPr lang="en-GB" sz="2800" dirty="0" smtClean="0"/>
              <a:t>the class </a:t>
            </a:r>
            <a:r>
              <a:rPr lang="en-GB" sz="2800" dirty="0"/>
              <a:t>teacher in lesson rotations and groups</a:t>
            </a:r>
          </a:p>
          <a:p>
            <a:pPr marL="285750" indent="-285750">
              <a:buFont typeface="Arial" panose="020B0604020202020204" pitchFamily="34" charset="0"/>
              <a:buChar char="•"/>
            </a:pPr>
            <a:r>
              <a:rPr lang="en-GB" sz="2800" dirty="0"/>
              <a:t>Young </a:t>
            </a:r>
            <a:r>
              <a:rPr lang="en-GB" sz="2800" dirty="0" smtClean="0"/>
              <a:t>Voices – 4</a:t>
            </a:r>
            <a:r>
              <a:rPr lang="en-GB" sz="2800" baseline="30000" dirty="0" smtClean="0"/>
              <a:t>th</a:t>
            </a:r>
            <a:r>
              <a:rPr lang="en-GB" sz="2800" dirty="0" smtClean="0"/>
              <a:t> Feb</a:t>
            </a:r>
            <a:endParaRPr lang="en-GB" sz="2800" dirty="0"/>
          </a:p>
          <a:p>
            <a:pPr marL="285750" indent="-285750">
              <a:buFont typeface="Arial" panose="020B0604020202020204" pitchFamily="34" charset="0"/>
              <a:buChar char="•"/>
            </a:pPr>
            <a:r>
              <a:rPr lang="en-GB" sz="2800" dirty="0" err="1" smtClean="0"/>
              <a:t>Bikeability</a:t>
            </a:r>
            <a:r>
              <a:rPr lang="en-GB" sz="2800" dirty="0" smtClean="0"/>
              <a:t> - May</a:t>
            </a:r>
            <a:endParaRPr lang="en-GB" sz="2800" dirty="0"/>
          </a:p>
          <a:p>
            <a:pPr marL="285750" indent="-285750">
              <a:buFont typeface="Arial" panose="020B0604020202020204" pitchFamily="34" charset="0"/>
              <a:buChar char="•"/>
            </a:pPr>
            <a:r>
              <a:rPr lang="en-GB" sz="2800" dirty="0"/>
              <a:t>Curriculum trips and visits</a:t>
            </a:r>
          </a:p>
          <a:p>
            <a:pPr marL="285750" indent="-285750">
              <a:buFont typeface="Arial" panose="020B0604020202020204" pitchFamily="34" charset="0"/>
              <a:buChar char="•"/>
            </a:pPr>
            <a:r>
              <a:rPr lang="en-GB" sz="2800" dirty="0"/>
              <a:t>Themed dress up days</a:t>
            </a:r>
          </a:p>
          <a:p>
            <a:pPr marL="285750" indent="-285750">
              <a:buFont typeface="Arial" panose="020B0604020202020204" pitchFamily="34" charset="0"/>
              <a:buChar char="•"/>
            </a:pPr>
            <a:r>
              <a:rPr lang="en-GB" sz="2800" dirty="0"/>
              <a:t>Residential trip is booked for week beginning the 8</a:t>
            </a:r>
            <a:r>
              <a:rPr lang="en-GB" sz="2800" baseline="30000" dirty="0"/>
              <a:t>th</a:t>
            </a:r>
            <a:r>
              <a:rPr lang="en-GB" sz="2800" dirty="0"/>
              <a:t> June for 5 days away</a:t>
            </a:r>
          </a:p>
          <a:p>
            <a:pPr marL="285750" indent="-285750">
              <a:buFont typeface="Arial" panose="020B0604020202020204" pitchFamily="34" charset="0"/>
              <a:buChar char="•"/>
            </a:pPr>
            <a:r>
              <a:rPr lang="en-GB" sz="2800" dirty="0"/>
              <a:t>Leavers production and </a:t>
            </a:r>
            <a:r>
              <a:rPr lang="en-GB" sz="2800" dirty="0" smtClean="0"/>
              <a:t>assembly - Summer</a:t>
            </a:r>
            <a:endParaRPr lang="en-GB" sz="2800" dirty="0"/>
          </a:p>
          <a:p>
            <a:endParaRPr lang="en-GB" dirty="0"/>
          </a:p>
          <a:p>
            <a:pPr marL="285750" indent="-285750">
              <a:buFont typeface="Arial" panose="020B0604020202020204" pitchFamily="34" charset="0"/>
              <a:buChar char="•"/>
            </a:pPr>
            <a:endParaRPr lang="en-GB" dirty="0"/>
          </a:p>
        </p:txBody>
      </p:sp>
      <p:sp>
        <p:nvSpPr>
          <p:cNvPr id="11" name="TextBox 10">
            <a:extLst>
              <a:ext uri="{FF2B5EF4-FFF2-40B4-BE49-F238E27FC236}">
                <a16:creationId xmlns:a16="http://schemas.microsoft.com/office/drawing/2014/main" id="{F196F6C7-5020-4167-9541-2DA5F4E8E248}"/>
              </a:ext>
            </a:extLst>
          </p:cNvPr>
          <p:cNvSpPr txBox="1"/>
          <p:nvPr/>
        </p:nvSpPr>
        <p:spPr>
          <a:xfrm>
            <a:off x="6319574" y="1552310"/>
            <a:ext cx="5865250" cy="1477328"/>
          </a:xfrm>
          <a:prstGeom prst="rect">
            <a:avLst/>
          </a:prstGeom>
          <a:noFill/>
        </p:spPr>
        <p:txBody>
          <a:bodyPr wrap="square" rtlCol="0">
            <a:spAutoFit/>
          </a:bodyPr>
          <a:lstStyle/>
          <a:p>
            <a:pPr algn="ctr"/>
            <a:endParaRPr lang="en-GB" b="1" u="sng" dirty="0"/>
          </a:p>
          <a:p>
            <a:pPr algn="ctr"/>
            <a:endParaRPr lang="en-GB" b="1" u="sng" dirty="0"/>
          </a:p>
          <a:p>
            <a:endParaRPr lang="en-GB" dirty="0"/>
          </a:p>
          <a:p>
            <a:endParaRPr lang="en-GB" dirty="0"/>
          </a:p>
          <a:p>
            <a:endParaRPr lang="en-GB" dirty="0"/>
          </a:p>
        </p:txBody>
      </p:sp>
    </p:spTree>
    <p:extLst>
      <p:ext uri="{BB962C8B-B14F-4D97-AF65-F5344CB8AC3E}">
        <p14:creationId xmlns:p14="http://schemas.microsoft.com/office/powerpoint/2010/main" val="23059361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8A8F88-4EAA-4EAE-93A2-F3F5A661A23C}"/>
              </a:ext>
            </a:extLst>
          </p:cNvPr>
          <p:cNvSpPr>
            <a:spLocks noGrp="1"/>
          </p:cNvSpPr>
          <p:nvPr>
            <p:ph type="title"/>
          </p:nvPr>
        </p:nvSpPr>
        <p:spPr>
          <a:xfrm>
            <a:off x="1371599" y="294538"/>
            <a:ext cx="9895951" cy="1033669"/>
          </a:xfrm>
        </p:spPr>
        <p:txBody>
          <a:bodyPr>
            <a:normAutofit/>
          </a:bodyPr>
          <a:lstStyle/>
          <a:p>
            <a:pPr algn="ctr"/>
            <a:r>
              <a:rPr lang="en-GB" sz="4000" dirty="0">
                <a:solidFill>
                  <a:srgbClr val="FFFFFF"/>
                </a:solidFill>
              </a:rPr>
              <a:t>Residential</a:t>
            </a:r>
            <a:endParaRPr lang="en-GB" sz="4000" b="1" dirty="0">
              <a:solidFill>
                <a:srgbClr val="FFFFFF"/>
              </a:solidFill>
            </a:endParaRPr>
          </a:p>
        </p:txBody>
      </p:sp>
      <p:sp>
        <p:nvSpPr>
          <p:cNvPr id="4" name="TextBox 3">
            <a:extLst>
              <a:ext uri="{FF2B5EF4-FFF2-40B4-BE49-F238E27FC236}">
                <a16:creationId xmlns:a16="http://schemas.microsoft.com/office/drawing/2014/main" id="{CD4EB91C-17CF-41C1-99A4-39DCA4F4EA4B}"/>
              </a:ext>
            </a:extLst>
          </p:cNvPr>
          <p:cNvSpPr txBox="1"/>
          <p:nvPr/>
        </p:nvSpPr>
        <p:spPr>
          <a:xfrm>
            <a:off x="610094" y="1328207"/>
            <a:ext cx="11122555" cy="1354217"/>
          </a:xfrm>
          <a:prstGeom prst="rect">
            <a:avLst/>
          </a:prstGeom>
          <a:noFill/>
        </p:spPr>
        <p:txBody>
          <a:bodyPr wrap="square" rtlCol="0">
            <a:spAutoFit/>
          </a:bodyPr>
          <a:lstStyle/>
          <a:p>
            <a:pPr algn="ctr"/>
            <a:endParaRPr lang="en-GB" b="1" u="sng" dirty="0"/>
          </a:p>
          <a:p>
            <a:endParaRPr lang="en-GB" sz="2800" dirty="0"/>
          </a:p>
          <a:p>
            <a:endParaRPr lang="en-GB" dirty="0"/>
          </a:p>
          <a:p>
            <a:pPr marL="285750" indent="-285750">
              <a:buFont typeface="Arial" panose="020B0604020202020204" pitchFamily="34" charset="0"/>
              <a:buChar char="•"/>
            </a:pPr>
            <a:endParaRPr lang="en-GB" dirty="0"/>
          </a:p>
        </p:txBody>
      </p:sp>
      <p:sp>
        <p:nvSpPr>
          <p:cNvPr id="11" name="TextBox 10">
            <a:extLst>
              <a:ext uri="{FF2B5EF4-FFF2-40B4-BE49-F238E27FC236}">
                <a16:creationId xmlns:a16="http://schemas.microsoft.com/office/drawing/2014/main" id="{F196F6C7-5020-4167-9541-2DA5F4E8E248}"/>
              </a:ext>
            </a:extLst>
          </p:cNvPr>
          <p:cNvSpPr txBox="1"/>
          <p:nvPr/>
        </p:nvSpPr>
        <p:spPr>
          <a:xfrm>
            <a:off x="6319574" y="1552310"/>
            <a:ext cx="5865250" cy="1477328"/>
          </a:xfrm>
          <a:prstGeom prst="rect">
            <a:avLst/>
          </a:prstGeom>
          <a:noFill/>
        </p:spPr>
        <p:txBody>
          <a:bodyPr wrap="square" rtlCol="0">
            <a:spAutoFit/>
          </a:bodyPr>
          <a:lstStyle/>
          <a:p>
            <a:pPr algn="ctr"/>
            <a:endParaRPr lang="en-GB" b="1" u="sng" dirty="0"/>
          </a:p>
          <a:p>
            <a:pPr algn="ctr"/>
            <a:endParaRPr lang="en-GB" b="1" u="sng" dirty="0"/>
          </a:p>
          <a:p>
            <a:endParaRPr lang="en-GB" dirty="0"/>
          </a:p>
          <a:p>
            <a:endParaRPr lang="en-GB" dirty="0"/>
          </a:p>
          <a:p>
            <a:pPr marL="285750" indent="-285750">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8BDA85FF-DBA1-44E6-A964-9AB3F5022035}"/>
              </a:ext>
            </a:extLst>
          </p:cNvPr>
          <p:cNvSpPr txBox="1"/>
          <p:nvPr/>
        </p:nvSpPr>
        <p:spPr>
          <a:xfrm>
            <a:off x="318499" y="1941816"/>
            <a:ext cx="9811820" cy="3139321"/>
          </a:xfrm>
          <a:prstGeom prst="rect">
            <a:avLst/>
          </a:prstGeom>
          <a:noFill/>
        </p:spPr>
        <p:txBody>
          <a:bodyPr wrap="square" rtlCol="0">
            <a:spAutoFit/>
          </a:bodyPr>
          <a:lstStyle/>
          <a:p>
            <a:r>
              <a:rPr lang="en-GB" dirty="0" err="1"/>
              <a:t>Caythorpe</a:t>
            </a:r>
            <a:r>
              <a:rPr lang="en-GB" dirty="0"/>
              <a:t> Court – Lincoln</a:t>
            </a:r>
          </a:p>
          <a:p>
            <a:endParaRPr lang="en-GB" dirty="0"/>
          </a:p>
          <a:p>
            <a:r>
              <a:rPr lang="en-GB" dirty="0"/>
              <a:t>8</a:t>
            </a:r>
            <a:r>
              <a:rPr lang="en-GB" baseline="30000" dirty="0"/>
              <a:t>th</a:t>
            </a:r>
            <a:r>
              <a:rPr lang="en-GB" dirty="0"/>
              <a:t> June – 12</a:t>
            </a:r>
            <a:r>
              <a:rPr lang="en-GB" baseline="30000" dirty="0"/>
              <a:t>th</a:t>
            </a:r>
            <a:r>
              <a:rPr lang="en-GB" dirty="0"/>
              <a:t> June </a:t>
            </a:r>
            <a:r>
              <a:rPr lang="en-GB" dirty="0" smtClean="0"/>
              <a:t>2026</a:t>
            </a:r>
          </a:p>
          <a:p>
            <a:endParaRPr lang="en-GB" dirty="0" smtClean="0"/>
          </a:p>
          <a:p>
            <a:r>
              <a:rPr lang="en-GB" dirty="0" smtClean="0"/>
              <a:t>One of the best experiences your child will have in primary school</a:t>
            </a:r>
          </a:p>
          <a:p>
            <a:endParaRPr lang="en-GB" dirty="0"/>
          </a:p>
          <a:p>
            <a:r>
              <a:rPr lang="en-GB" dirty="0" smtClean="0"/>
              <a:t>Adventurous activities, team work, leadership, independence</a:t>
            </a:r>
          </a:p>
          <a:p>
            <a:endParaRPr lang="en-GB" dirty="0"/>
          </a:p>
          <a:p>
            <a:r>
              <a:rPr lang="en-GB" dirty="0" smtClean="0"/>
              <a:t>Meeting in April (approx.) date to be confirmed</a:t>
            </a:r>
            <a:endParaRPr lang="en-GB" dirty="0"/>
          </a:p>
          <a:p>
            <a:endParaRPr lang="en-GB" dirty="0"/>
          </a:p>
          <a:p>
            <a:r>
              <a:rPr lang="en-GB" dirty="0"/>
              <a:t>Deposit is due </a:t>
            </a:r>
            <a:r>
              <a:rPr lang="en-GB" dirty="0" smtClean="0"/>
              <a:t>ASAP (today!!!)</a:t>
            </a:r>
            <a:endParaRPr lang="en-GB" dirty="0"/>
          </a:p>
        </p:txBody>
      </p:sp>
      <p:pic>
        <p:nvPicPr>
          <p:cNvPr id="6" name="Picture 5"/>
          <p:cNvPicPr>
            <a:picLocks noChangeAspect="1"/>
          </p:cNvPicPr>
          <p:nvPr/>
        </p:nvPicPr>
        <p:blipFill>
          <a:blip r:embed="rId2"/>
          <a:stretch>
            <a:fillRect/>
          </a:stretch>
        </p:blipFill>
        <p:spPr>
          <a:xfrm>
            <a:off x="7102169" y="2144161"/>
            <a:ext cx="4634066" cy="2452444"/>
          </a:xfrm>
          <a:prstGeom prst="rect">
            <a:avLst/>
          </a:prstGeom>
        </p:spPr>
      </p:pic>
    </p:spTree>
    <p:extLst>
      <p:ext uri="{BB962C8B-B14F-4D97-AF65-F5344CB8AC3E}">
        <p14:creationId xmlns:p14="http://schemas.microsoft.com/office/powerpoint/2010/main" val="172766338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3312</TotalTime>
  <Words>818</Words>
  <Application>Microsoft Office PowerPoint</Application>
  <PresentationFormat>Widescreen</PresentationFormat>
  <Paragraphs>104</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Arial - 20</vt:lpstr>
      <vt:lpstr>Arial - 24</vt:lpstr>
      <vt:lpstr>Calibri</vt:lpstr>
      <vt:lpstr>Calibri Light</vt:lpstr>
      <vt:lpstr>Wingdings</vt:lpstr>
      <vt:lpstr>Office Theme</vt:lpstr>
      <vt:lpstr>Meet the Teacher 2025-26  YEAR 6</vt:lpstr>
      <vt:lpstr>Meet the Team</vt:lpstr>
      <vt:lpstr>Year Group Expectations</vt:lpstr>
      <vt:lpstr>Homework</vt:lpstr>
      <vt:lpstr>Curriculum Overview</vt:lpstr>
      <vt:lpstr>Equipment</vt:lpstr>
      <vt:lpstr>Phones and Devices</vt:lpstr>
      <vt:lpstr>Things to look forward to in Year 6</vt:lpstr>
      <vt:lpstr>Residential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and  Meet the Teacher</dc:title>
  <dc:creator>Tania Keighley</dc:creator>
  <cp:lastModifiedBy>Tania Keighley</cp:lastModifiedBy>
  <cp:revision>53</cp:revision>
  <dcterms:created xsi:type="dcterms:W3CDTF">2021-06-28T15:14:44Z</dcterms:created>
  <dcterms:modified xsi:type="dcterms:W3CDTF">2025-09-04T06:56:46Z</dcterms:modified>
</cp:coreProperties>
</file>