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4" r:id="rId6"/>
    <p:sldId id="266" r:id="rId7"/>
    <p:sldId id="271" r:id="rId8"/>
    <p:sldId id="275" r:id="rId9"/>
  </p:sldIdLst>
  <p:sldSz cx="16476663" cy="12357100"/>
  <p:notesSz cx="6858000" cy="9144000"/>
  <p:embeddedFontLst>
    <p:embeddedFont>
      <p:font typeface="SassoonCRInfant" panose="02010503020300020003" pitchFamily="2" charset="0"/>
      <p:regular r:id="rId10"/>
      <p:bold r:id="rId11"/>
      <p:italic r:id="rId12"/>
      <p:boldItalic r:id="rId13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69" userDrawn="1">
          <p15:clr>
            <a:srgbClr val="A4A3A4"/>
          </p15:clr>
        </p15:guide>
        <p15:guide id="2" pos="51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416" y="66"/>
      </p:cViewPr>
      <p:guideLst>
        <p:guide orient="horz" pos="3869"/>
        <p:guide pos="51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5750" y="2022332"/>
            <a:ext cx="14005164" cy="4302101"/>
          </a:xfrm>
        </p:spPr>
        <p:txBody>
          <a:bodyPr anchor="b"/>
          <a:lstStyle>
            <a:lvl1pPr algn="ctr">
              <a:defRPr sz="108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59583" y="6490339"/>
            <a:ext cx="12357497" cy="2983438"/>
          </a:xfrm>
        </p:spPr>
        <p:txBody>
          <a:bodyPr/>
          <a:lstStyle>
            <a:lvl1pPr marL="0" indent="0" algn="ctr">
              <a:buNone/>
              <a:defRPr sz="4325"/>
            </a:lvl1pPr>
            <a:lvl2pPr marL="823829" indent="0" algn="ctr">
              <a:buNone/>
              <a:defRPr sz="3604"/>
            </a:lvl2pPr>
            <a:lvl3pPr marL="1647657" indent="0" algn="ctr">
              <a:buNone/>
              <a:defRPr sz="3243"/>
            </a:lvl3pPr>
            <a:lvl4pPr marL="2471486" indent="0" algn="ctr">
              <a:buNone/>
              <a:defRPr sz="2883"/>
            </a:lvl4pPr>
            <a:lvl5pPr marL="3295315" indent="0" algn="ctr">
              <a:buNone/>
              <a:defRPr sz="2883"/>
            </a:lvl5pPr>
            <a:lvl6pPr marL="4119143" indent="0" algn="ctr">
              <a:buNone/>
              <a:defRPr sz="2883"/>
            </a:lvl6pPr>
            <a:lvl7pPr marL="4942972" indent="0" algn="ctr">
              <a:buNone/>
              <a:defRPr sz="2883"/>
            </a:lvl7pPr>
            <a:lvl8pPr marL="5766801" indent="0" algn="ctr">
              <a:buNone/>
              <a:defRPr sz="2883"/>
            </a:lvl8pPr>
            <a:lvl9pPr marL="6590629" indent="0" algn="ctr">
              <a:buNone/>
              <a:defRPr sz="288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967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012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190" y="3080698"/>
            <a:ext cx="14211122" cy="5140209"/>
          </a:xfrm>
        </p:spPr>
        <p:txBody>
          <a:bodyPr anchor="b"/>
          <a:lstStyle>
            <a:lvl1pPr>
              <a:defRPr sz="1081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4190" y="8269535"/>
            <a:ext cx="14211122" cy="2703115"/>
          </a:xfrm>
        </p:spPr>
        <p:txBody>
          <a:bodyPr/>
          <a:lstStyle>
            <a:lvl1pPr marL="0" indent="0">
              <a:buNone/>
              <a:defRPr sz="4325">
                <a:solidFill>
                  <a:schemeClr val="tx1"/>
                </a:solidFill>
              </a:defRPr>
            </a:lvl1pPr>
            <a:lvl2pPr marL="823829" indent="0">
              <a:buNone/>
              <a:defRPr sz="3604">
                <a:solidFill>
                  <a:schemeClr val="tx1">
                    <a:tint val="75000"/>
                  </a:schemeClr>
                </a:solidFill>
              </a:defRPr>
            </a:lvl2pPr>
            <a:lvl3pPr marL="1647657" indent="0">
              <a:buNone/>
              <a:defRPr sz="3243">
                <a:solidFill>
                  <a:schemeClr val="tx1">
                    <a:tint val="75000"/>
                  </a:schemeClr>
                </a:solidFill>
              </a:defRPr>
            </a:lvl3pPr>
            <a:lvl4pPr marL="2471486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4pPr>
            <a:lvl5pPr marL="3295315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5pPr>
            <a:lvl6pPr marL="4119143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6pPr>
            <a:lvl7pPr marL="4942972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7pPr>
            <a:lvl8pPr marL="5766801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8pPr>
            <a:lvl9pPr marL="6590629" indent="0">
              <a:buNone/>
              <a:defRPr sz="28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074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32770" y="3289506"/>
            <a:ext cx="7002582" cy="78404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41311" y="3289506"/>
            <a:ext cx="7002582" cy="78404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875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917" y="657904"/>
            <a:ext cx="14211122" cy="238846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4918" y="3029207"/>
            <a:ext cx="6970400" cy="1484567"/>
          </a:xfrm>
        </p:spPr>
        <p:txBody>
          <a:bodyPr anchor="b"/>
          <a:lstStyle>
            <a:lvl1pPr marL="0" indent="0">
              <a:buNone/>
              <a:defRPr sz="4325" b="1"/>
            </a:lvl1pPr>
            <a:lvl2pPr marL="823829" indent="0">
              <a:buNone/>
              <a:defRPr sz="3604" b="1"/>
            </a:lvl2pPr>
            <a:lvl3pPr marL="1647657" indent="0">
              <a:buNone/>
              <a:defRPr sz="3243" b="1"/>
            </a:lvl3pPr>
            <a:lvl4pPr marL="2471486" indent="0">
              <a:buNone/>
              <a:defRPr sz="2883" b="1"/>
            </a:lvl4pPr>
            <a:lvl5pPr marL="3295315" indent="0">
              <a:buNone/>
              <a:defRPr sz="2883" b="1"/>
            </a:lvl5pPr>
            <a:lvl6pPr marL="4119143" indent="0">
              <a:buNone/>
              <a:defRPr sz="2883" b="1"/>
            </a:lvl6pPr>
            <a:lvl7pPr marL="4942972" indent="0">
              <a:buNone/>
              <a:defRPr sz="2883" b="1"/>
            </a:lvl7pPr>
            <a:lvl8pPr marL="5766801" indent="0">
              <a:buNone/>
              <a:defRPr sz="2883" b="1"/>
            </a:lvl8pPr>
            <a:lvl9pPr marL="6590629" indent="0">
              <a:buNone/>
              <a:defRPr sz="288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34918" y="4513774"/>
            <a:ext cx="6970400" cy="66390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341311" y="3029207"/>
            <a:ext cx="7004728" cy="1484567"/>
          </a:xfrm>
        </p:spPr>
        <p:txBody>
          <a:bodyPr anchor="b"/>
          <a:lstStyle>
            <a:lvl1pPr marL="0" indent="0">
              <a:buNone/>
              <a:defRPr sz="4325" b="1"/>
            </a:lvl1pPr>
            <a:lvl2pPr marL="823829" indent="0">
              <a:buNone/>
              <a:defRPr sz="3604" b="1"/>
            </a:lvl2pPr>
            <a:lvl3pPr marL="1647657" indent="0">
              <a:buNone/>
              <a:defRPr sz="3243" b="1"/>
            </a:lvl3pPr>
            <a:lvl4pPr marL="2471486" indent="0">
              <a:buNone/>
              <a:defRPr sz="2883" b="1"/>
            </a:lvl4pPr>
            <a:lvl5pPr marL="3295315" indent="0">
              <a:buNone/>
              <a:defRPr sz="2883" b="1"/>
            </a:lvl5pPr>
            <a:lvl6pPr marL="4119143" indent="0">
              <a:buNone/>
              <a:defRPr sz="2883" b="1"/>
            </a:lvl6pPr>
            <a:lvl7pPr marL="4942972" indent="0">
              <a:buNone/>
              <a:defRPr sz="2883" b="1"/>
            </a:lvl7pPr>
            <a:lvl8pPr marL="5766801" indent="0">
              <a:buNone/>
              <a:defRPr sz="2883" b="1"/>
            </a:lvl8pPr>
            <a:lvl9pPr marL="6590629" indent="0">
              <a:buNone/>
              <a:defRPr sz="288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341311" y="4513774"/>
            <a:ext cx="7004728" cy="663908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733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719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700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916" y="823807"/>
            <a:ext cx="5314153" cy="2883323"/>
          </a:xfrm>
        </p:spPr>
        <p:txBody>
          <a:bodyPr anchor="b"/>
          <a:lstStyle>
            <a:lvl1pPr>
              <a:defRPr sz="576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04728" y="1779196"/>
            <a:ext cx="8341311" cy="8781550"/>
          </a:xfrm>
        </p:spPr>
        <p:txBody>
          <a:bodyPr/>
          <a:lstStyle>
            <a:lvl1pPr>
              <a:defRPr sz="5766"/>
            </a:lvl1pPr>
            <a:lvl2pPr>
              <a:defRPr sz="5045"/>
            </a:lvl2pPr>
            <a:lvl3pPr>
              <a:defRPr sz="4325"/>
            </a:lvl3pPr>
            <a:lvl4pPr>
              <a:defRPr sz="3604"/>
            </a:lvl4pPr>
            <a:lvl5pPr>
              <a:defRPr sz="3604"/>
            </a:lvl5pPr>
            <a:lvl6pPr>
              <a:defRPr sz="3604"/>
            </a:lvl6pPr>
            <a:lvl7pPr>
              <a:defRPr sz="3604"/>
            </a:lvl7pPr>
            <a:lvl8pPr>
              <a:defRPr sz="3604"/>
            </a:lvl8pPr>
            <a:lvl9pPr>
              <a:defRPr sz="3604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4916" y="3707130"/>
            <a:ext cx="5314153" cy="6867917"/>
          </a:xfrm>
        </p:spPr>
        <p:txBody>
          <a:bodyPr/>
          <a:lstStyle>
            <a:lvl1pPr marL="0" indent="0">
              <a:buNone/>
              <a:defRPr sz="2883"/>
            </a:lvl1pPr>
            <a:lvl2pPr marL="823829" indent="0">
              <a:buNone/>
              <a:defRPr sz="2523"/>
            </a:lvl2pPr>
            <a:lvl3pPr marL="1647657" indent="0">
              <a:buNone/>
              <a:defRPr sz="2162"/>
            </a:lvl3pPr>
            <a:lvl4pPr marL="2471486" indent="0">
              <a:buNone/>
              <a:defRPr sz="1802"/>
            </a:lvl4pPr>
            <a:lvl5pPr marL="3295315" indent="0">
              <a:buNone/>
              <a:defRPr sz="1802"/>
            </a:lvl5pPr>
            <a:lvl6pPr marL="4119143" indent="0">
              <a:buNone/>
              <a:defRPr sz="1802"/>
            </a:lvl6pPr>
            <a:lvl7pPr marL="4942972" indent="0">
              <a:buNone/>
              <a:defRPr sz="1802"/>
            </a:lvl7pPr>
            <a:lvl8pPr marL="5766801" indent="0">
              <a:buNone/>
              <a:defRPr sz="1802"/>
            </a:lvl8pPr>
            <a:lvl9pPr marL="6590629" indent="0">
              <a:buNone/>
              <a:defRPr sz="1802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7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4916" y="823807"/>
            <a:ext cx="5314153" cy="2883323"/>
          </a:xfrm>
        </p:spPr>
        <p:txBody>
          <a:bodyPr anchor="b"/>
          <a:lstStyle>
            <a:lvl1pPr>
              <a:defRPr sz="576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004728" y="1779196"/>
            <a:ext cx="8341311" cy="8781550"/>
          </a:xfrm>
        </p:spPr>
        <p:txBody>
          <a:bodyPr anchor="t"/>
          <a:lstStyle>
            <a:lvl1pPr marL="0" indent="0">
              <a:buNone/>
              <a:defRPr sz="5766"/>
            </a:lvl1pPr>
            <a:lvl2pPr marL="823829" indent="0">
              <a:buNone/>
              <a:defRPr sz="5045"/>
            </a:lvl2pPr>
            <a:lvl3pPr marL="1647657" indent="0">
              <a:buNone/>
              <a:defRPr sz="4325"/>
            </a:lvl3pPr>
            <a:lvl4pPr marL="2471486" indent="0">
              <a:buNone/>
              <a:defRPr sz="3604"/>
            </a:lvl4pPr>
            <a:lvl5pPr marL="3295315" indent="0">
              <a:buNone/>
              <a:defRPr sz="3604"/>
            </a:lvl5pPr>
            <a:lvl6pPr marL="4119143" indent="0">
              <a:buNone/>
              <a:defRPr sz="3604"/>
            </a:lvl6pPr>
            <a:lvl7pPr marL="4942972" indent="0">
              <a:buNone/>
              <a:defRPr sz="3604"/>
            </a:lvl7pPr>
            <a:lvl8pPr marL="5766801" indent="0">
              <a:buNone/>
              <a:defRPr sz="3604"/>
            </a:lvl8pPr>
            <a:lvl9pPr marL="6590629" indent="0">
              <a:buNone/>
              <a:defRPr sz="3604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34916" y="3707130"/>
            <a:ext cx="5314153" cy="6867917"/>
          </a:xfrm>
        </p:spPr>
        <p:txBody>
          <a:bodyPr/>
          <a:lstStyle>
            <a:lvl1pPr marL="0" indent="0">
              <a:buNone/>
              <a:defRPr sz="2883"/>
            </a:lvl1pPr>
            <a:lvl2pPr marL="823829" indent="0">
              <a:buNone/>
              <a:defRPr sz="2523"/>
            </a:lvl2pPr>
            <a:lvl3pPr marL="1647657" indent="0">
              <a:buNone/>
              <a:defRPr sz="2162"/>
            </a:lvl3pPr>
            <a:lvl4pPr marL="2471486" indent="0">
              <a:buNone/>
              <a:defRPr sz="1802"/>
            </a:lvl4pPr>
            <a:lvl5pPr marL="3295315" indent="0">
              <a:buNone/>
              <a:defRPr sz="1802"/>
            </a:lvl5pPr>
            <a:lvl6pPr marL="4119143" indent="0">
              <a:buNone/>
              <a:defRPr sz="1802"/>
            </a:lvl6pPr>
            <a:lvl7pPr marL="4942972" indent="0">
              <a:buNone/>
              <a:defRPr sz="1802"/>
            </a:lvl7pPr>
            <a:lvl8pPr marL="5766801" indent="0">
              <a:buNone/>
              <a:defRPr sz="1802"/>
            </a:lvl8pPr>
            <a:lvl9pPr marL="6590629" indent="0">
              <a:buNone/>
              <a:defRPr sz="1802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188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330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91113" y="657901"/>
            <a:ext cx="3552780" cy="1047207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2772" y="657901"/>
            <a:ext cx="10452383" cy="1047207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487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2771" y="657904"/>
            <a:ext cx="14211122" cy="23884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2771" y="3289506"/>
            <a:ext cx="14211122" cy="78404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32771" y="11453204"/>
            <a:ext cx="3707249" cy="65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E08B6C-E2BA-4AFE-B60D-D81BD34B29A4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457895" y="11453204"/>
            <a:ext cx="5560874" cy="65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36643" y="11453204"/>
            <a:ext cx="3707249" cy="657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6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057EC-3B64-491A-8F30-02EB26E8F0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567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647657" rtl="0" eaLnBrk="1" latinLnBrk="0" hangingPunct="1">
        <a:lnSpc>
          <a:spcPct val="90000"/>
        </a:lnSpc>
        <a:spcBef>
          <a:spcPct val="0"/>
        </a:spcBef>
        <a:buNone/>
        <a:defRPr sz="79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1914" indent="-411914" algn="l" defTabSz="1647657" rtl="0" eaLnBrk="1" latinLnBrk="0" hangingPunct="1">
        <a:lnSpc>
          <a:spcPct val="90000"/>
        </a:lnSpc>
        <a:spcBef>
          <a:spcPts val="1802"/>
        </a:spcBef>
        <a:buFont typeface="Arial" panose="020B0604020202020204" pitchFamily="34" charset="0"/>
        <a:buChar char="•"/>
        <a:defRPr sz="5045" kern="1200">
          <a:solidFill>
            <a:schemeClr val="tx1"/>
          </a:solidFill>
          <a:latin typeface="+mn-lt"/>
          <a:ea typeface="+mn-ea"/>
          <a:cs typeface="+mn-cs"/>
        </a:defRPr>
      </a:lvl1pPr>
      <a:lvl2pPr marL="1235743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4325" kern="1200">
          <a:solidFill>
            <a:schemeClr val="tx1"/>
          </a:solidFill>
          <a:latin typeface="+mn-lt"/>
          <a:ea typeface="+mn-ea"/>
          <a:cs typeface="+mn-cs"/>
        </a:defRPr>
      </a:lvl2pPr>
      <a:lvl3pPr marL="2059572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604" kern="1200">
          <a:solidFill>
            <a:schemeClr val="tx1"/>
          </a:solidFill>
          <a:latin typeface="+mn-lt"/>
          <a:ea typeface="+mn-ea"/>
          <a:cs typeface="+mn-cs"/>
        </a:defRPr>
      </a:lvl3pPr>
      <a:lvl4pPr marL="2883400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4pPr>
      <a:lvl5pPr marL="3707229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5pPr>
      <a:lvl6pPr marL="4531058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6pPr>
      <a:lvl7pPr marL="5354886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7pPr>
      <a:lvl8pPr marL="6178715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8pPr>
      <a:lvl9pPr marL="7002544" indent="-411914" algn="l" defTabSz="1647657" rtl="0" eaLnBrk="1" latinLnBrk="0" hangingPunct="1">
        <a:lnSpc>
          <a:spcPct val="90000"/>
        </a:lnSpc>
        <a:spcBef>
          <a:spcPts val="901"/>
        </a:spcBef>
        <a:buFont typeface="Arial" panose="020B0604020202020204" pitchFamily="34" charset="0"/>
        <a:buChar char="•"/>
        <a:defRPr sz="324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1pPr>
      <a:lvl2pPr marL="823829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2pPr>
      <a:lvl3pPr marL="1647657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3pPr>
      <a:lvl4pPr marL="2471486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4pPr>
      <a:lvl5pPr marL="3295315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5pPr>
      <a:lvl6pPr marL="4119143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6pPr>
      <a:lvl7pPr marL="4942972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7pPr>
      <a:lvl8pPr marL="5766801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8pPr>
      <a:lvl9pPr marL="6590629" algn="l" defTabSz="1647657" rtl="0" eaLnBrk="1" latinLnBrk="0" hangingPunct="1">
        <a:defRPr sz="32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5917" y="2165585"/>
            <a:ext cx="7826415" cy="589040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TextBox 2"/>
          <p:cNvSpPr txBox="1"/>
          <p:nvPr/>
        </p:nvSpPr>
        <p:spPr>
          <a:xfrm>
            <a:off x="4634483" y="8519784"/>
            <a:ext cx="9431942" cy="116538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6973" dirty="0">
                <a:solidFill>
                  <a:srgbClr val="000000"/>
                </a:solidFill>
                <a:latin typeface="SassoonCRInfant" panose="02010503020300020003" pitchFamily="2" charset="0"/>
              </a:rPr>
              <a:t>Welcome to Year 4</a:t>
            </a:r>
          </a:p>
        </p:txBody>
      </p:sp>
    </p:spTree>
    <p:extLst>
      <p:ext uri="{BB962C8B-B14F-4D97-AF65-F5344CB8AC3E}">
        <p14:creationId xmlns:p14="http://schemas.microsoft.com/office/powerpoint/2010/main" val="2432164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9560" y="975141"/>
            <a:ext cx="5076789" cy="132343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8000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Hawthorn</a:t>
            </a:r>
            <a:r>
              <a:rPr lang="en-GB" sz="5838" b="1" u="sng" dirty="0">
                <a:solidFill>
                  <a:srgbClr val="000000"/>
                </a:solidFill>
                <a:latin typeface="SassoonCRInfant - 48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05459" y="6649560"/>
            <a:ext cx="4277699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9600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Holly</a:t>
            </a:r>
            <a:r>
              <a:rPr lang="en-GB" sz="5838" b="1" u="sng" dirty="0">
                <a:solidFill>
                  <a:srgbClr val="000000"/>
                </a:solidFill>
                <a:latin typeface="SassoonCRInfant - 48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36691" y="975141"/>
            <a:ext cx="4198352" cy="156966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9600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Hazel</a:t>
            </a:r>
            <a:r>
              <a:rPr lang="en-GB" sz="5838" b="1" u="sng" dirty="0">
                <a:solidFill>
                  <a:srgbClr val="000000"/>
                </a:solidFill>
                <a:latin typeface="SassoonCRInfant - 48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39981" y="2396252"/>
            <a:ext cx="6106749" cy="258532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Mrs Waddington</a:t>
            </a:r>
            <a:endParaRPr lang="en-GB" sz="54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Ms Patel </a:t>
            </a:r>
          </a:p>
          <a:p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Ms Georgiou</a:t>
            </a:r>
            <a:endParaRPr lang="en-GB" sz="6600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05459" y="8644068"/>
            <a:ext cx="5763213" cy="17543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  <a:latin typeface="SassoonCRInfant" panose="02010503020300020003" pitchFamily="2" charset="0"/>
              </a:rPr>
              <a:t>Miss Butler</a:t>
            </a:r>
          </a:p>
          <a:p>
            <a:r>
              <a:rPr lang="en-GB" sz="5400" dirty="0">
                <a:solidFill>
                  <a:srgbClr val="000000"/>
                </a:solidFill>
                <a:latin typeface="SassoonCRInfant" panose="02010503020300020003" pitchFamily="2" charset="0"/>
              </a:rPr>
              <a:t>Mrs Dearman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05306" y="2976739"/>
            <a:ext cx="4429737" cy="175432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Miss </a:t>
            </a:r>
            <a:r>
              <a:rPr lang="en-GB" sz="5400" dirty="0" err="1" smtClean="0">
                <a:solidFill>
                  <a:srgbClr val="000000"/>
                </a:solidFill>
                <a:latin typeface="SassoonCRInfant" panose="02010503020300020003" pitchFamily="2" charset="0"/>
              </a:rPr>
              <a:t>Negru</a:t>
            </a:r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 </a:t>
            </a:r>
            <a:endParaRPr lang="en-GB" sz="54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SassoonCRInfant" panose="02010503020300020003" pitchFamily="2" charset="0"/>
              </a:rPr>
              <a:t>Mrs </a:t>
            </a:r>
            <a:r>
              <a:rPr lang="en-GB" sz="5400" dirty="0" err="1" smtClean="0">
                <a:solidFill>
                  <a:srgbClr val="000000"/>
                </a:solidFill>
                <a:latin typeface="SassoonCRInfant" panose="02010503020300020003" pitchFamily="2" charset="0"/>
              </a:rPr>
              <a:t>Santilale</a:t>
            </a:r>
            <a:r>
              <a:rPr lang="en-GB" sz="54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  </a:t>
            </a:r>
            <a:endParaRPr lang="en-GB" sz="5400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2324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56207" y="1186049"/>
            <a:ext cx="13119543" cy="990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838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Equipment expectations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68470" y="3585524"/>
            <a:ext cx="13942798" cy="76623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379" dirty="0" smtClean="0">
                <a:solidFill>
                  <a:srgbClr val="000000"/>
                </a:solidFill>
                <a:latin typeface="SassoonCRInfant - 36"/>
              </a:rPr>
              <a:t> </a:t>
            </a:r>
            <a:endParaRPr lang="en-GB" sz="4379" dirty="0">
              <a:solidFill>
                <a:srgbClr val="000000"/>
              </a:solidFill>
              <a:latin typeface="SassoonCRInfant - 36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6415" y="3556926"/>
            <a:ext cx="5286826" cy="383566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marL="685800" indent="-685800">
              <a:buFontTx/>
              <a:buChar char="-"/>
            </a:pPr>
            <a:r>
              <a:rPr lang="en-GB" sz="4865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pencil </a:t>
            </a:r>
            <a:r>
              <a:rPr lang="en-GB" sz="4865" dirty="0">
                <a:solidFill>
                  <a:srgbClr val="000000"/>
                </a:solidFill>
                <a:latin typeface="SassoonCRInfant" panose="02010503020300020003" pitchFamily="2" charset="0"/>
              </a:rPr>
              <a:t>cases </a:t>
            </a:r>
            <a:endParaRPr lang="en-GB" sz="4865" dirty="0" smtClean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 marL="685800" indent="-685800">
              <a:buFontTx/>
              <a:buChar char="-"/>
            </a:pPr>
            <a:r>
              <a:rPr lang="en-GB" sz="4865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water </a:t>
            </a:r>
            <a:r>
              <a:rPr lang="en-GB" sz="4865" dirty="0">
                <a:solidFill>
                  <a:srgbClr val="000000"/>
                </a:solidFill>
                <a:latin typeface="SassoonCRInfant" panose="02010503020300020003" pitchFamily="2" charset="0"/>
              </a:rPr>
              <a:t>bottles </a:t>
            </a:r>
          </a:p>
          <a:p>
            <a:pPr marL="685800" indent="-685800">
              <a:buFontTx/>
              <a:buChar char="-"/>
            </a:pPr>
            <a:r>
              <a:rPr lang="en-GB" sz="4865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Coat </a:t>
            </a:r>
          </a:p>
          <a:p>
            <a:pPr marL="685800" indent="-685800">
              <a:buFontTx/>
              <a:buChar char="-"/>
            </a:pPr>
            <a:r>
              <a:rPr lang="en-GB" sz="4865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PE kit in everyday </a:t>
            </a:r>
            <a:endParaRPr lang="en-GB" sz="4865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641" y="2790691"/>
            <a:ext cx="10527663" cy="900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159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159192" y="909108"/>
            <a:ext cx="7847011" cy="1190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135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Curriculum</a:t>
            </a:r>
            <a:r>
              <a:rPr lang="en-GB" sz="7135" b="1" dirty="0">
                <a:solidFill>
                  <a:srgbClr val="000000"/>
                </a:solidFill>
                <a:latin typeface="SassoonCRInfant - 59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488" y="2489846"/>
            <a:ext cx="14094002" cy="933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128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61146" y="1327543"/>
            <a:ext cx="8320715" cy="1190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7135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Curriculum</a:t>
            </a:r>
            <a:r>
              <a:rPr lang="en-GB" sz="7135" b="1" dirty="0">
                <a:solidFill>
                  <a:srgbClr val="000000"/>
                </a:solidFill>
                <a:latin typeface="SassoonCRInfant - 59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0706" y="3526701"/>
            <a:ext cx="14636837" cy="65556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60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The </a:t>
            </a:r>
            <a:r>
              <a:rPr lang="en-GB" sz="6000" dirty="0">
                <a:solidFill>
                  <a:srgbClr val="000000"/>
                </a:solidFill>
                <a:latin typeface="SassoonCRInfant" panose="02010503020300020003" pitchFamily="2" charset="0"/>
              </a:rPr>
              <a:t>curriculum newsletter </a:t>
            </a:r>
            <a:endParaRPr lang="en-GB" sz="6000" dirty="0" smtClean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6000" smtClean="0">
                <a:solidFill>
                  <a:srgbClr val="000000"/>
                </a:solidFill>
                <a:latin typeface="SassoonCRInfant" panose="02010503020300020003" pitchFamily="2" charset="0"/>
              </a:rPr>
              <a:t>Trips </a:t>
            </a:r>
            <a:r>
              <a:rPr lang="en-GB" sz="60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and visits – The Lion, the Witch and the Wardrobe theatre trip, Whipsnade zoo, Anglo Saxon day, Advent visit, Owl pellet workshop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60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Production </a:t>
            </a:r>
            <a:r>
              <a:rPr lang="en-GB" sz="6000" dirty="0">
                <a:solidFill>
                  <a:srgbClr val="000000"/>
                </a:solidFill>
                <a:latin typeface="SassoonCRInfant" panose="02010503020300020003" pitchFamily="2" charset="0"/>
              </a:rPr>
              <a:t>for the year group (Spring 2)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sz="60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Year </a:t>
            </a:r>
            <a:r>
              <a:rPr lang="en-GB" sz="6000" dirty="0">
                <a:solidFill>
                  <a:srgbClr val="000000"/>
                </a:solidFill>
                <a:latin typeface="SassoonCRInfant" panose="02010503020300020003" pitchFamily="2" charset="0"/>
              </a:rPr>
              <a:t>4 </a:t>
            </a:r>
            <a:r>
              <a:rPr lang="en-GB" sz="60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Times table </a:t>
            </a:r>
            <a:r>
              <a:rPr lang="en-GB" sz="6000" dirty="0">
                <a:solidFill>
                  <a:srgbClr val="000000"/>
                </a:solidFill>
                <a:latin typeface="SassoonCRInfant" panose="02010503020300020003" pitchFamily="2" charset="0"/>
              </a:rPr>
              <a:t>Test (June)</a:t>
            </a:r>
          </a:p>
        </p:txBody>
      </p:sp>
    </p:spTree>
    <p:extLst>
      <p:ext uri="{BB962C8B-B14F-4D97-AF65-F5344CB8AC3E}">
        <p14:creationId xmlns:p14="http://schemas.microsoft.com/office/powerpoint/2010/main" val="17092000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55780" y="439607"/>
            <a:ext cx="9064576" cy="10906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6487" b="1" u="sng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Library - Thursday</a:t>
            </a:r>
            <a:r>
              <a:rPr lang="en-GB" sz="6487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 </a:t>
            </a:r>
            <a:endParaRPr lang="en-GB" sz="6487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13034" y="3121572"/>
            <a:ext cx="1124081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sz="7200" dirty="0" smtClean="0"/>
              <a:t>New library scanning system </a:t>
            </a:r>
          </a:p>
          <a:p>
            <a:pPr marL="285750" indent="-285750">
              <a:buFontTx/>
              <a:buChar char="-"/>
            </a:pPr>
            <a:r>
              <a:rPr lang="en-GB" sz="7200" dirty="0" smtClean="0"/>
              <a:t>1 book in and 1 book out </a:t>
            </a:r>
          </a:p>
          <a:p>
            <a:pPr marL="285750" indent="-285750">
              <a:buFontTx/>
              <a:buChar char="-"/>
            </a:pPr>
            <a:r>
              <a:rPr lang="en-GB" sz="7200" dirty="0" smtClean="0"/>
              <a:t>Read quietly </a:t>
            </a:r>
          </a:p>
        </p:txBody>
      </p:sp>
    </p:spTree>
    <p:extLst>
      <p:ext uri="{BB962C8B-B14F-4D97-AF65-F5344CB8AC3E}">
        <p14:creationId xmlns:p14="http://schemas.microsoft.com/office/powerpoint/2010/main" val="1172951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521140" y="1218253"/>
            <a:ext cx="9560377" cy="141500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8595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Homework</a:t>
            </a:r>
            <a:r>
              <a:rPr lang="en-GB" sz="8595" b="1" dirty="0">
                <a:solidFill>
                  <a:srgbClr val="000000"/>
                </a:solidFill>
                <a:latin typeface="SassoonCRInfant - 71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13060" y="2936743"/>
            <a:ext cx="15137934" cy="750526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379" dirty="0">
                <a:solidFill>
                  <a:srgbClr val="000000"/>
                </a:solidFill>
                <a:latin typeface="SassoonCRInfant" panose="02010503020300020003" pitchFamily="2" charset="0"/>
              </a:rPr>
              <a:t>Available on google classroom every </a:t>
            </a:r>
            <a:r>
              <a:rPr lang="en-GB" sz="4379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Friday and in Homework book </a:t>
            </a:r>
            <a:endParaRPr lang="en-GB" sz="4379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pPr algn="ctr"/>
            <a:r>
              <a:rPr lang="en-GB" sz="4379" dirty="0">
                <a:latin typeface="SassoonCRInfant" panose="02010503020300020003" pitchFamily="2" charset="0"/>
              </a:rPr>
              <a:t>e</a:t>
            </a:r>
            <a:r>
              <a:rPr lang="en-GB" sz="4379" b="1" dirty="0">
                <a:latin typeface="SassoonCRInfant" panose="02010503020300020003" pitchFamily="2" charset="0"/>
              </a:rPr>
              <a:t>.g. </a:t>
            </a:r>
            <a:r>
              <a:rPr lang="en-GB" sz="4379" b="1" dirty="0">
                <a:solidFill>
                  <a:srgbClr val="0000FF"/>
                </a:solidFill>
                <a:latin typeface="SassoonCRInfant" panose="02010503020300020003" pitchFamily="2" charset="0"/>
              </a:rPr>
              <a:t>p.jones@cassioburyjm.org.uk</a:t>
            </a:r>
          </a:p>
          <a:p>
            <a:pPr algn="ctr"/>
            <a:r>
              <a:rPr lang="en-GB" sz="4379" b="1" dirty="0">
                <a:solidFill>
                  <a:srgbClr val="0000FF"/>
                </a:solidFill>
                <a:latin typeface="SassoonCRInfant" panose="02010503020300020003" pitchFamily="2" charset="0"/>
              </a:rPr>
              <a:t>password: </a:t>
            </a:r>
            <a:r>
              <a:rPr lang="en-GB" sz="4379" b="1" dirty="0" smtClean="0">
                <a:solidFill>
                  <a:srgbClr val="0000FF"/>
                </a:solidFill>
                <a:latin typeface="SassoonCRInfant" panose="02010503020300020003" pitchFamily="2" charset="0"/>
              </a:rPr>
              <a:t>pj170514</a:t>
            </a:r>
            <a:endParaRPr lang="en-GB" sz="4379" b="1" dirty="0">
              <a:solidFill>
                <a:srgbClr val="0000FF"/>
              </a:solidFill>
              <a:latin typeface="SassoonCRInfant" panose="02010503020300020003" pitchFamily="2" charset="0"/>
            </a:endParaRPr>
          </a:p>
          <a:p>
            <a:pPr algn="ctr"/>
            <a:endParaRPr lang="en-GB" sz="4379" dirty="0">
              <a:solidFill>
                <a:srgbClr val="0000FF"/>
              </a:solidFill>
              <a:latin typeface="SassoonCRInfant - 36"/>
            </a:endParaRPr>
          </a:p>
          <a:p>
            <a:pPr algn="ctr"/>
            <a:r>
              <a:rPr lang="en-GB" sz="4379" dirty="0">
                <a:latin typeface="SassoonCRInfant" panose="02010503020300020003" pitchFamily="2" charset="0"/>
              </a:rPr>
              <a:t>It will consist of; </a:t>
            </a:r>
            <a:endParaRPr lang="en-GB" sz="4379" dirty="0" smtClean="0">
              <a:latin typeface="SassoonCRInfant" panose="02010503020300020003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379" dirty="0" smtClean="0">
                <a:latin typeface="SassoonCRInfant" panose="02010503020300020003" pitchFamily="2" charset="0"/>
              </a:rPr>
              <a:t>reading (10 minutes to an adult at least 3 three times a week and recorded in the log)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379" dirty="0" smtClean="0">
                <a:latin typeface="SassoonCRInfant" panose="02010503020300020003" pitchFamily="2" charset="0"/>
              </a:rPr>
              <a:t>Times table revision - written, games, TTRS (no evidence required),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379" dirty="0" smtClean="0">
                <a:latin typeface="SassoonCRInfant" panose="02010503020300020003" pitchFamily="2" charset="0"/>
              </a:rPr>
              <a:t>Spellings - </a:t>
            </a:r>
            <a:r>
              <a:rPr lang="en-GB" sz="4379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10 words </a:t>
            </a:r>
            <a:endParaRPr lang="en-GB" sz="4379" dirty="0">
              <a:solidFill>
                <a:srgbClr val="000000"/>
              </a:solidFill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875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942999" y="1347722"/>
            <a:ext cx="11533664" cy="111556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6649" b="1" u="sng" dirty="0">
                <a:solidFill>
                  <a:srgbClr val="000000"/>
                </a:solidFill>
                <a:latin typeface="SassoonCRInfant" panose="02010503020300020003" pitchFamily="2" charset="0"/>
              </a:rPr>
              <a:t>Adult volunteers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70913" y="3911600"/>
            <a:ext cx="14427378" cy="40902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marL="571500" indent="-571500">
              <a:buFontTx/>
              <a:buChar char="-"/>
            </a:pPr>
            <a:r>
              <a:rPr lang="en-GB" sz="72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Readers </a:t>
            </a:r>
          </a:p>
          <a:p>
            <a:pPr marL="571500" indent="-571500">
              <a:buFontTx/>
              <a:buChar char="-"/>
            </a:pPr>
            <a:r>
              <a:rPr lang="en-GB" sz="72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Trips </a:t>
            </a:r>
          </a:p>
          <a:p>
            <a:pPr marL="571500" indent="-571500">
              <a:buFontTx/>
              <a:buChar char="-"/>
            </a:pPr>
            <a:r>
              <a:rPr lang="en-GB" sz="7200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>Workshops in school </a:t>
            </a:r>
            <a:endParaRPr lang="en-GB" sz="7200" dirty="0">
              <a:solidFill>
                <a:srgbClr val="000000"/>
              </a:solidFill>
              <a:latin typeface="SassoonCRInfant" panose="02010503020300020003" pitchFamily="2" charset="0"/>
            </a:endParaRPr>
          </a:p>
          <a:p>
            <a:endParaRPr lang="en-GB" sz="4379" dirty="0">
              <a:solidFill>
                <a:srgbClr val="000000"/>
              </a:solidFill>
              <a:latin typeface="SassoonCR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3751075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5">
      <a:majorFont>
        <a:latin typeface="SassoonCRInfant"/>
        <a:ea typeface=""/>
        <a:cs typeface=""/>
      </a:majorFont>
      <a:minorFont>
        <a:latin typeface="SassoonCRInfan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166</Words>
  <Application>Microsoft Office PowerPoint</Application>
  <PresentationFormat>Custom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SassoonCRInfant - 71</vt:lpstr>
      <vt:lpstr>SassoonCRInfant - 59</vt:lpstr>
      <vt:lpstr>SassoonCRInfant</vt:lpstr>
      <vt:lpstr>SassoonCRInfant - 36</vt:lpstr>
      <vt:lpstr>SassoonCRInfant - 48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Butler</dc:creator>
  <cp:lastModifiedBy>Victoria Butler</cp:lastModifiedBy>
  <cp:revision>8</cp:revision>
  <dcterms:created xsi:type="dcterms:W3CDTF">2023-09-11T11:39:20Z</dcterms:created>
  <dcterms:modified xsi:type="dcterms:W3CDTF">2025-09-12T07:34:04Z</dcterms:modified>
</cp:coreProperties>
</file>