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18"/>
  </p:notesMasterIdLst>
  <p:handoutMasterIdLst>
    <p:handoutMasterId r:id="rId19"/>
  </p:handoutMasterIdLst>
  <p:sldIdLst>
    <p:sldId id="267" r:id="rId2"/>
    <p:sldId id="268" r:id="rId3"/>
    <p:sldId id="269" r:id="rId4"/>
    <p:sldId id="270" r:id="rId5"/>
    <p:sldId id="256" r:id="rId6"/>
    <p:sldId id="257" r:id="rId7"/>
    <p:sldId id="272" r:id="rId8"/>
    <p:sldId id="273" r:id="rId9"/>
    <p:sldId id="262" r:id="rId10"/>
    <p:sldId id="260" r:id="rId11"/>
    <p:sldId id="261" r:id="rId12"/>
    <p:sldId id="265" r:id="rId13"/>
    <p:sldId id="274" r:id="rId14"/>
    <p:sldId id="275" r:id="rId15"/>
    <p:sldId id="264" r:id="rId16"/>
    <p:sldId id="263"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9757" autoAdjust="0"/>
  </p:normalViewPr>
  <p:slideViewPr>
    <p:cSldViewPr snapToGrid="0">
      <p:cViewPr varScale="1">
        <p:scale>
          <a:sx n="91" d="100"/>
          <a:sy n="91" d="100"/>
        </p:scale>
        <p:origin x="13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234697-E734-4906-936C-3B9E2259A4F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E68F6F4-CFC4-4D12-8E9E-0C6ABC5C587E}">
      <dgm:prSet custT="1"/>
      <dgm:spPr/>
      <dgm:t>
        <a:bodyPr/>
        <a:lstStyle/>
        <a:p>
          <a:pPr rtl="0"/>
          <a:r>
            <a:rPr lang="en-US" sz="2800" dirty="0"/>
            <a:t>SATs breakfast</a:t>
          </a:r>
          <a:r>
            <a:rPr lang="en-US" sz="2800" dirty="0">
              <a:latin typeface="Gill Sans Nova"/>
            </a:rPr>
            <a:t> everyday</a:t>
          </a:r>
          <a:r>
            <a:rPr lang="en-US" sz="2800" dirty="0"/>
            <a:t> – 8:30am</a:t>
          </a:r>
        </a:p>
      </dgm:t>
    </dgm:pt>
    <dgm:pt modelId="{380A0E6E-E55F-424E-ADB2-6AE86E4E751B}" type="parTrans" cxnId="{057B41C3-E8F3-4A40-8AB1-79D6FB0F8BB0}">
      <dgm:prSet/>
      <dgm:spPr/>
      <dgm:t>
        <a:bodyPr/>
        <a:lstStyle/>
        <a:p>
          <a:endParaRPr lang="en-US"/>
        </a:p>
      </dgm:t>
    </dgm:pt>
    <dgm:pt modelId="{C7C63791-D0D7-41D4-A621-6F7ED55DFF53}" type="sibTrans" cxnId="{057B41C3-E8F3-4A40-8AB1-79D6FB0F8BB0}">
      <dgm:prSet/>
      <dgm:spPr/>
      <dgm:t>
        <a:bodyPr/>
        <a:lstStyle/>
        <a:p>
          <a:endParaRPr lang="en-US"/>
        </a:p>
      </dgm:t>
    </dgm:pt>
    <dgm:pt modelId="{1CCE6D41-4804-468D-8D04-9E86690A6199}">
      <dgm:prSet custT="1"/>
      <dgm:spPr/>
      <dgm:t>
        <a:bodyPr/>
        <a:lstStyle/>
        <a:p>
          <a:r>
            <a:rPr lang="en-US" sz="2400" dirty="0"/>
            <a:t>Testing under strict timetable and examination conditions every morning up until lunchtime</a:t>
          </a:r>
        </a:p>
      </dgm:t>
    </dgm:pt>
    <dgm:pt modelId="{BA3DF260-9C20-42C1-BFB2-5E2B7C007BE1}" type="parTrans" cxnId="{FEA2BCC1-18A5-4F5A-BBED-291E1DA005CC}">
      <dgm:prSet/>
      <dgm:spPr/>
      <dgm:t>
        <a:bodyPr/>
        <a:lstStyle/>
        <a:p>
          <a:endParaRPr lang="en-US"/>
        </a:p>
      </dgm:t>
    </dgm:pt>
    <dgm:pt modelId="{27D36C77-28D9-448C-A980-A4E49315019D}" type="sibTrans" cxnId="{FEA2BCC1-18A5-4F5A-BBED-291E1DA005CC}">
      <dgm:prSet/>
      <dgm:spPr/>
      <dgm:t>
        <a:bodyPr/>
        <a:lstStyle/>
        <a:p>
          <a:endParaRPr lang="en-US"/>
        </a:p>
      </dgm:t>
    </dgm:pt>
    <dgm:pt modelId="{BE956562-C416-4C43-B8E7-C3F93E8691C9}">
      <dgm:prSet custT="1"/>
      <dgm:spPr/>
      <dgm:t>
        <a:bodyPr/>
        <a:lstStyle/>
        <a:p>
          <a:r>
            <a:rPr lang="en-US" sz="2000" dirty="0"/>
            <a:t>Children may be spread out over other classrooms depending on 'access arrangements' and what is best for them.</a:t>
          </a:r>
        </a:p>
      </dgm:t>
    </dgm:pt>
    <dgm:pt modelId="{4DB2EC7D-AD6D-42B4-84F3-FA37164A1B90}" type="parTrans" cxnId="{019978C5-6ABE-4581-86F1-3FB16B923F3C}">
      <dgm:prSet/>
      <dgm:spPr/>
      <dgm:t>
        <a:bodyPr/>
        <a:lstStyle/>
        <a:p>
          <a:endParaRPr lang="en-US"/>
        </a:p>
      </dgm:t>
    </dgm:pt>
    <dgm:pt modelId="{1A7266A8-3EE8-4A11-9393-339C655AE066}" type="sibTrans" cxnId="{019978C5-6ABE-4581-86F1-3FB16B923F3C}">
      <dgm:prSet/>
      <dgm:spPr/>
      <dgm:t>
        <a:bodyPr/>
        <a:lstStyle/>
        <a:p>
          <a:endParaRPr lang="en-US"/>
        </a:p>
      </dgm:t>
    </dgm:pt>
    <dgm:pt modelId="{3009F5E5-713B-48D7-8D41-F7026AAF141E}">
      <dgm:prSet custT="1"/>
      <dgm:spPr/>
      <dgm:t>
        <a:bodyPr/>
        <a:lstStyle/>
        <a:p>
          <a:r>
            <a:rPr lang="en-US" sz="2400" dirty="0"/>
            <a:t>Test papers collected, sent away for marking</a:t>
          </a:r>
        </a:p>
      </dgm:t>
    </dgm:pt>
    <dgm:pt modelId="{1EE04536-9B15-4735-85B3-F0F15DF9F15C}" type="parTrans" cxnId="{7FCAEE8D-3709-4D23-928A-42CE5D3619CF}">
      <dgm:prSet/>
      <dgm:spPr/>
      <dgm:t>
        <a:bodyPr/>
        <a:lstStyle/>
        <a:p>
          <a:endParaRPr lang="en-US"/>
        </a:p>
      </dgm:t>
    </dgm:pt>
    <dgm:pt modelId="{39D74FEE-0B43-4556-B933-C8189D581E10}" type="sibTrans" cxnId="{7FCAEE8D-3709-4D23-928A-42CE5D3619CF}">
      <dgm:prSet/>
      <dgm:spPr/>
      <dgm:t>
        <a:bodyPr/>
        <a:lstStyle/>
        <a:p>
          <a:endParaRPr lang="en-US"/>
        </a:p>
      </dgm:t>
    </dgm:pt>
    <dgm:pt modelId="{D8033BEB-8522-4AF8-A8FC-0400199CD6A8}">
      <dgm:prSet custT="1"/>
      <dgm:spPr/>
      <dgm:t>
        <a:bodyPr/>
        <a:lstStyle/>
        <a:p>
          <a:r>
            <a:rPr lang="en-US" sz="2800" dirty="0"/>
            <a:t>Results in July</a:t>
          </a:r>
        </a:p>
      </dgm:t>
    </dgm:pt>
    <dgm:pt modelId="{06431BD1-0E08-4D1B-947C-360FA5826F57}" type="parTrans" cxnId="{44E56A0A-D9BC-4E36-9865-648968486DB2}">
      <dgm:prSet/>
      <dgm:spPr/>
      <dgm:t>
        <a:bodyPr/>
        <a:lstStyle/>
        <a:p>
          <a:endParaRPr lang="en-US"/>
        </a:p>
      </dgm:t>
    </dgm:pt>
    <dgm:pt modelId="{68120CE7-CB5B-40C1-AB4C-26E2BC7493FD}" type="sibTrans" cxnId="{44E56A0A-D9BC-4E36-9865-648968486DB2}">
      <dgm:prSet/>
      <dgm:spPr/>
      <dgm:t>
        <a:bodyPr/>
        <a:lstStyle/>
        <a:p>
          <a:endParaRPr lang="en-US"/>
        </a:p>
      </dgm:t>
    </dgm:pt>
    <dgm:pt modelId="{E8AF6EE0-4DC8-49CD-B0B4-693BCE495D84}" type="pres">
      <dgm:prSet presAssocID="{62234697-E734-4906-936C-3B9E2259A4FC}" presName="linear" presStyleCnt="0">
        <dgm:presLayoutVars>
          <dgm:animLvl val="lvl"/>
          <dgm:resizeHandles val="exact"/>
        </dgm:presLayoutVars>
      </dgm:prSet>
      <dgm:spPr/>
      <dgm:t>
        <a:bodyPr/>
        <a:lstStyle/>
        <a:p>
          <a:endParaRPr lang="en-US"/>
        </a:p>
      </dgm:t>
    </dgm:pt>
    <dgm:pt modelId="{92AB530E-3A03-4E06-B84D-33D762C6A4EF}" type="pres">
      <dgm:prSet presAssocID="{AE68F6F4-CFC4-4D12-8E9E-0C6ABC5C587E}" presName="parentText" presStyleLbl="node1" presStyleIdx="0" presStyleCnt="5" custLinFactNeighborX="240">
        <dgm:presLayoutVars>
          <dgm:chMax val="0"/>
          <dgm:bulletEnabled val="1"/>
        </dgm:presLayoutVars>
      </dgm:prSet>
      <dgm:spPr/>
      <dgm:t>
        <a:bodyPr/>
        <a:lstStyle/>
        <a:p>
          <a:endParaRPr lang="en-US"/>
        </a:p>
      </dgm:t>
    </dgm:pt>
    <dgm:pt modelId="{98CC700F-1F27-4BC2-9BC6-C44E0477D875}" type="pres">
      <dgm:prSet presAssocID="{C7C63791-D0D7-41D4-A621-6F7ED55DFF53}" presName="spacer" presStyleCnt="0"/>
      <dgm:spPr/>
    </dgm:pt>
    <dgm:pt modelId="{4C629016-65DF-4E27-AAFE-022BA3BE3E07}" type="pres">
      <dgm:prSet presAssocID="{1CCE6D41-4804-468D-8D04-9E86690A6199}" presName="parentText" presStyleLbl="node1" presStyleIdx="1" presStyleCnt="5">
        <dgm:presLayoutVars>
          <dgm:chMax val="0"/>
          <dgm:bulletEnabled val="1"/>
        </dgm:presLayoutVars>
      </dgm:prSet>
      <dgm:spPr/>
      <dgm:t>
        <a:bodyPr/>
        <a:lstStyle/>
        <a:p>
          <a:endParaRPr lang="en-US"/>
        </a:p>
      </dgm:t>
    </dgm:pt>
    <dgm:pt modelId="{548749BC-18E2-48BB-BE1B-49A0D4E2ABFD}" type="pres">
      <dgm:prSet presAssocID="{27D36C77-28D9-448C-A980-A4E49315019D}" presName="spacer" presStyleCnt="0"/>
      <dgm:spPr/>
    </dgm:pt>
    <dgm:pt modelId="{8B7A500B-E5E7-45B3-B4CD-CF29D956D6FD}" type="pres">
      <dgm:prSet presAssocID="{BE956562-C416-4C43-B8E7-C3F93E8691C9}" presName="parentText" presStyleLbl="node1" presStyleIdx="2" presStyleCnt="5">
        <dgm:presLayoutVars>
          <dgm:chMax val="0"/>
          <dgm:bulletEnabled val="1"/>
        </dgm:presLayoutVars>
      </dgm:prSet>
      <dgm:spPr/>
      <dgm:t>
        <a:bodyPr/>
        <a:lstStyle/>
        <a:p>
          <a:endParaRPr lang="en-US"/>
        </a:p>
      </dgm:t>
    </dgm:pt>
    <dgm:pt modelId="{D7AD2C8F-75AF-4947-8091-C23BA45D4947}" type="pres">
      <dgm:prSet presAssocID="{1A7266A8-3EE8-4A11-9393-339C655AE066}" presName="spacer" presStyleCnt="0"/>
      <dgm:spPr/>
    </dgm:pt>
    <dgm:pt modelId="{1D47DDC6-7CEA-453E-9809-03AE922CF112}" type="pres">
      <dgm:prSet presAssocID="{3009F5E5-713B-48D7-8D41-F7026AAF141E}" presName="parentText" presStyleLbl="node1" presStyleIdx="3" presStyleCnt="5">
        <dgm:presLayoutVars>
          <dgm:chMax val="0"/>
          <dgm:bulletEnabled val="1"/>
        </dgm:presLayoutVars>
      </dgm:prSet>
      <dgm:spPr/>
      <dgm:t>
        <a:bodyPr/>
        <a:lstStyle/>
        <a:p>
          <a:endParaRPr lang="en-US"/>
        </a:p>
      </dgm:t>
    </dgm:pt>
    <dgm:pt modelId="{3A9C199B-6677-4A3F-AE97-9A5545495E46}" type="pres">
      <dgm:prSet presAssocID="{39D74FEE-0B43-4556-B933-C8189D581E10}" presName="spacer" presStyleCnt="0"/>
      <dgm:spPr/>
    </dgm:pt>
    <dgm:pt modelId="{1E9B0A2A-8394-47D9-ABC2-A379E160F9F9}" type="pres">
      <dgm:prSet presAssocID="{D8033BEB-8522-4AF8-A8FC-0400199CD6A8}" presName="parentText" presStyleLbl="node1" presStyleIdx="4" presStyleCnt="5">
        <dgm:presLayoutVars>
          <dgm:chMax val="0"/>
          <dgm:bulletEnabled val="1"/>
        </dgm:presLayoutVars>
      </dgm:prSet>
      <dgm:spPr/>
      <dgm:t>
        <a:bodyPr/>
        <a:lstStyle/>
        <a:p>
          <a:endParaRPr lang="en-US"/>
        </a:p>
      </dgm:t>
    </dgm:pt>
  </dgm:ptLst>
  <dgm:cxnLst>
    <dgm:cxn modelId="{057B41C3-E8F3-4A40-8AB1-79D6FB0F8BB0}" srcId="{62234697-E734-4906-936C-3B9E2259A4FC}" destId="{AE68F6F4-CFC4-4D12-8E9E-0C6ABC5C587E}" srcOrd="0" destOrd="0" parTransId="{380A0E6E-E55F-424E-ADB2-6AE86E4E751B}" sibTransId="{C7C63791-D0D7-41D4-A621-6F7ED55DFF53}"/>
    <dgm:cxn modelId="{019978C5-6ABE-4581-86F1-3FB16B923F3C}" srcId="{62234697-E734-4906-936C-3B9E2259A4FC}" destId="{BE956562-C416-4C43-B8E7-C3F93E8691C9}" srcOrd="2" destOrd="0" parTransId="{4DB2EC7D-AD6D-42B4-84F3-FA37164A1B90}" sibTransId="{1A7266A8-3EE8-4A11-9393-339C655AE066}"/>
    <dgm:cxn modelId="{9B65F906-4742-40BF-831E-6B25F19D2CAF}" type="presOf" srcId="{1CCE6D41-4804-468D-8D04-9E86690A6199}" destId="{4C629016-65DF-4E27-AAFE-022BA3BE3E07}" srcOrd="0" destOrd="0" presId="urn:microsoft.com/office/officeart/2005/8/layout/vList2"/>
    <dgm:cxn modelId="{7FCAEE8D-3709-4D23-928A-42CE5D3619CF}" srcId="{62234697-E734-4906-936C-3B9E2259A4FC}" destId="{3009F5E5-713B-48D7-8D41-F7026AAF141E}" srcOrd="3" destOrd="0" parTransId="{1EE04536-9B15-4735-85B3-F0F15DF9F15C}" sibTransId="{39D74FEE-0B43-4556-B933-C8189D581E10}"/>
    <dgm:cxn modelId="{DEFBF119-C84A-4D15-BB33-6576C8ABE390}" type="presOf" srcId="{62234697-E734-4906-936C-3B9E2259A4FC}" destId="{E8AF6EE0-4DC8-49CD-B0B4-693BCE495D84}" srcOrd="0" destOrd="0" presId="urn:microsoft.com/office/officeart/2005/8/layout/vList2"/>
    <dgm:cxn modelId="{FEA2BCC1-18A5-4F5A-BBED-291E1DA005CC}" srcId="{62234697-E734-4906-936C-3B9E2259A4FC}" destId="{1CCE6D41-4804-468D-8D04-9E86690A6199}" srcOrd="1" destOrd="0" parTransId="{BA3DF260-9C20-42C1-BFB2-5E2B7C007BE1}" sibTransId="{27D36C77-28D9-448C-A980-A4E49315019D}"/>
    <dgm:cxn modelId="{9A7D0CE8-3AEE-4448-91BC-3A9F03389E5A}" type="presOf" srcId="{D8033BEB-8522-4AF8-A8FC-0400199CD6A8}" destId="{1E9B0A2A-8394-47D9-ABC2-A379E160F9F9}" srcOrd="0" destOrd="0" presId="urn:microsoft.com/office/officeart/2005/8/layout/vList2"/>
    <dgm:cxn modelId="{B3688C2A-27E4-4124-B8E3-398CDAE1E74F}" type="presOf" srcId="{3009F5E5-713B-48D7-8D41-F7026AAF141E}" destId="{1D47DDC6-7CEA-453E-9809-03AE922CF112}" srcOrd="0" destOrd="0" presId="urn:microsoft.com/office/officeart/2005/8/layout/vList2"/>
    <dgm:cxn modelId="{A4CF06BD-F3C5-467D-B705-C90C50139348}" type="presOf" srcId="{BE956562-C416-4C43-B8E7-C3F93E8691C9}" destId="{8B7A500B-E5E7-45B3-B4CD-CF29D956D6FD}" srcOrd="0" destOrd="0" presId="urn:microsoft.com/office/officeart/2005/8/layout/vList2"/>
    <dgm:cxn modelId="{9BD3A7FB-7FDC-40DE-8335-0A2884D96C76}" type="presOf" srcId="{AE68F6F4-CFC4-4D12-8E9E-0C6ABC5C587E}" destId="{92AB530E-3A03-4E06-B84D-33D762C6A4EF}" srcOrd="0" destOrd="0" presId="urn:microsoft.com/office/officeart/2005/8/layout/vList2"/>
    <dgm:cxn modelId="{44E56A0A-D9BC-4E36-9865-648968486DB2}" srcId="{62234697-E734-4906-936C-3B9E2259A4FC}" destId="{D8033BEB-8522-4AF8-A8FC-0400199CD6A8}" srcOrd="4" destOrd="0" parTransId="{06431BD1-0E08-4D1B-947C-360FA5826F57}" sibTransId="{68120CE7-CB5B-40C1-AB4C-26E2BC7493FD}"/>
    <dgm:cxn modelId="{61E262F2-4002-4F23-8B6E-0E39C508AE2E}" type="presParOf" srcId="{E8AF6EE0-4DC8-49CD-B0B4-693BCE495D84}" destId="{92AB530E-3A03-4E06-B84D-33D762C6A4EF}" srcOrd="0" destOrd="0" presId="urn:microsoft.com/office/officeart/2005/8/layout/vList2"/>
    <dgm:cxn modelId="{F5E5B997-B17E-4FEE-9354-BD3531D24FA5}" type="presParOf" srcId="{E8AF6EE0-4DC8-49CD-B0B4-693BCE495D84}" destId="{98CC700F-1F27-4BC2-9BC6-C44E0477D875}" srcOrd="1" destOrd="0" presId="urn:microsoft.com/office/officeart/2005/8/layout/vList2"/>
    <dgm:cxn modelId="{3DEBAD06-3405-488C-997E-41C7E47BAF76}" type="presParOf" srcId="{E8AF6EE0-4DC8-49CD-B0B4-693BCE495D84}" destId="{4C629016-65DF-4E27-AAFE-022BA3BE3E07}" srcOrd="2" destOrd="0" presId="urn:microsoft.com/office/officeart/2005/8/layout/vList2"/>
    <dgm:cxn modelId="{9440A09B-13C6-4749-B600-CFD938BE2CEB}" type="presParOf" srcId="{E8AF6EE0-4DC8-49CD-B0B4-693BCE495D84}" destId="{548749BC-18E2-48BB-BE1B-49A0D4E2ABFD}" srcOrd="3" destOrd="0" presId="urn:microsoft.com/office/officeart/2005/8/layout/vList2"/>
    <dgm:cxn modelId="{D1DDB052-5505-4E6D-ADEA-8A511349CEFD}" type="presParOf" srcId="{E8AF6EE0-4DC8-49CD-B0B4-693BCE495D84}" destId="{8B7A500B-E5E7-45B3-B4CD-CF29D956D6FD}" srcOrd="4" destOrd="0" presId="urn:microsoft.com/office/officeart/2005/8/layout/vList2"/>
    <dgm:cxn modelId="{C783A861-0117-4ED2-AE03-47F64E3A3C06}" type="presParOf" srcId="{E8AF6EE0-4DC8-49CD-B0B4-693BCE495D84}" destId="{D7AD2C8F-75AF-4947-8091-C23BA45D4947}" srcOrd="5" destOrd="0" presId="urn:microsoft.com/office/officeart/2005/8/layout/vList2"/>
    <dgm:cxn modelId="{29A4E75F-79A0-4BDB-90EB-F8F5E6D3D798}" type="presParOf" srcId="{E8AF6EE0-4DC8-49CD-B0B4-693BCE495D84}" destId="{1D47DDC6-7CEA-453E-9809-03AE922CF112}" srcOrd="6" destOrd="0" presId="urn:microsoft.com/office/officeart/2005/8/layout/vList2"/>
    <dgm:cxn modelId="{FFA6484B-F8BC-483A-B9A5-001DC2678F00}" type="presParOf" srcId="{E8AF6EE0-4DC8-49CD-B0B4-693BCE495D84}" destId="{3A9C199B-6677-4A3F-AE97-9A5545495E46}" srcOrd="7" destOrd="0" presId="urn:microsoft.com/office/officeart/2005/8/layout/vList2"/>
    <dgm:cxn modelId="{69C6748F-C22C-48AE-B3FA-33E83D8A696D}" type="presParOf" srcId="{E8AF6EE0-4DC8-49CD-B0B4-693BCE495D84}" destId="{1E9B0A2A-8394-47D9-ABC2-A379E160F9F9}"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AB530E-3A03-4E06-B84D-33D762C6A4EF}">
      <dsp:nvSpPr>
        <dsp:cNvPr id="0" name=""/>
        <dsp:cNvSpPr/>
      </dsp:nvSpPr>
      <dsp:spPr>
        <a:xfrm>
          <a:off x="0" y="15781"/>
          <a:ext cx="8061649" cy="1048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t>SATs breakfast</a:t>
          </a:r>
          <a:r>
            <a:rPr lang="en-US" sz="2800" kern="1200" dirty="0">
              <a:latin typeface="Gill Sans Nova"/>
            </a:rPr>
            <a:t> everyday</a:t>
          </a:r>
          <a:r>
            <a:rPr lang="en-US" sz="2800" kern="1200" dirty="0"/>
            <a:t> – 8:30am</a:t>
          </a:r>
        </a:p>
      </dsp:txBody>
      <dsp:txXfrm>
        <a:off x="51175" y="66956"/>
        <a:ext cx="7959299" cy="945970"/>
      </dsp:txXfrm>
    </dsp:sp>
    <dsp:sp modelId="{4C629016-65DF-4E27-AAFE-022BA3BE3E07}">
      <dsp:nvSpPr>
        <dsp:cNvPr id="0" name=""/>
        <dsp:cNvSpPr/>
      </dsp:nvSpPr>
      <dsp:spPr>
        <a:xfrm>
          <a:off x="0" y="1225381"/>
          <a:ext cx="8061649" cy="1048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Testing under strict timetable and examination conditions every morning up until lunchtime</a:t>
          </a:r>
        </a:p>
      </dsp:txBody>
      <dsp:txXfrm>
        <a:off x="51175" y="1276556"/>
        <a:ext cx="7959299" cy="945970"/>
      </dsp:txXfrm>
    </dsp:sp>
    <dsp:sp modelId="{8B7A500B-E5E7-45B3-B4CD-CF29D956D6FD}">
      <dsp:nvSpPr>
        <dsp:cNvPr id="0" name=""/>
        <dsp:cNvSpPr/>
      </dsp:nvSpPr>
      <dsp:spPr>
        <a:xfrm>
          <a:off x="0" y="2434981"/>
          <a:ext cx="8061649" cy="1048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a:t>Children may be spread out over other classrooms depending on 'access arrangements' and what is best for them.</a:t>
          </a:r>
        </a:p>
      </dsp:txBody>
      <dsp:txXfrm>
        <a:off x="51175" y="2486156"/>
        <a:ext cx="7959299" cy="945970"/>
      </dsp:txXfrm>
    </dsp:sp>
    <dsp:sp modelId="{1D47DDC6-7CEA-453E-9809-03AE922CF112}">
      <dsp:nvSpPr>
        <dsp:cNvPr id="0" name=""/>
        <dsp:cNvSpPr/>
      </dsp:nvSpPr>
      <dsp:spPr>
        <a:xfrm>
          <a:off x="0" y="3644582"/>
          <a:ext cx="8061649" cy="1048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Test papers collected, sent away for marking</a:t>
          </a:r>
        </a:p>
      </dsp:txBody>
      <dsp:txXfrm>
        <a:off x="51175" y="3695757"/>
        <a:ext cx="7959299" cy="945970"/>
      </dsp:txXfrm>
    </dsp:sp>
    <dsp:sp modelId="{1E9B0A2A-8394-47D9-ABC2-A379E160F9F9}">
      <dsp:nvSpPr>
        <dsp:cNvPr id="0" name=""/>
        <dsp:cNvSpPr/>
      </dsp:nvSpPr>
      <dsp:spPr>
        <a:xfrm>
          <a:off x="0" y="4854182"/>
          <a:ext cx="8061649" cy="1048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dirty="0"/>
            <a:t>Results in July</a:t>
          </a:r>
        </a:p>
      </dsp:txBody>
      <dsp:txXfrm>
        <a:off x="51175" y="4905357"/>
        <a:ext cx="7959299" cy="9459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BBEF029-83B8-4D28-9D2C-78F71F64131C}" type="datetimeFigureOut">
              <a:rPr lang="en-GB" smtClean="0"/>
              <a:t>16/04/2026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31F3E535-975F-4493-B74B-C4960EB2C298}" type="slidenum">
              <a:rPr lang="en-GB" smtClean="0"/>
              <a:t>‹#›</a:t>
            </a:fld>
            <a:endParaRPr lang="en-GB"/>
          </a:p>
        </p:txBody>
      </p:sp>
    </p:spTree>
    <p:extLst>
      <p:ext uri="{BB962C8B-B14F-4D97-AF65-F5344CB8AC3E}">
        <p14:creationId xmlns:p14="http://schemas.microsoft.com/office/powerpoint/2010/main" val="23925562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EBF0092-86DD-4DB7-832F-60DBAEAEB04E}" type="datetimeFigureOut">
              <a:rPr lang="en-GB" smtClean="0"/>
              <a:t>16/04/2026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666044E-7ED7-47B1-BBF0-F1D3F788817A}" type="slidenum">
              <a:rPr lang="en-GB" smtClean="0"/>
              <a:t>‹#›</a:t>
            </a:fld>
            <a:endParaRPr lang="en-GB"/>
          </a:p>
        </p:txBody>
      </p:sp>
    </p:spTree>
    <p:extLst>
      <p:ext uri="{BB962C8B-B14F-4D97-AF65-F5344CB8AC3E}">
        <p14:creationId xmlns:p14="http://schemas.microsoft.com/office/powerpoint/2010/main" val="3246214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4440E3-3A94-4455-8DBA-2FA53F46AEB2}" type="slidenum">
              <a:rPr lang="en-GB" smtClean="0"/>
              <a:t>1</a:t>
            </a:fld>
            <a:endParaRPr lang="en-GB"/>
          </a:p>
        </p:txBody>
      </p:sp>
    </p:spTree>
    <p:extLst>
      <p:ext uri="{BB962C8B-B14F-4D97-AF65-F5344CB8AC3E}">
        <p14:creationId xmlns:p14="http://schemas.microsoft.com/office/powerpoint/2010/main" val="3083978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Being away/late</a:t>
            </a:r>
            <a:r>
              <a:rPr lang="en-GB" baseline="0" dirty="0"/>
              <a:t> means that they will not have a result for that test.</a:t>
            </a:r>
          </a:p>
          <a:p>
            <a:r>
              <a:rPr lang="en-GB" baseline="0" dirty="0"/>
              <a:t>If they come in same day then they are isolated from rest of year group until their test can be completed.</a:t>
            </a:r>
          </a:p>
          <a:p>
            <a:endParaRPr lang="en-GB" baseline="0" dirty="0"/>
          </a:p>
          <a:p>
            <a:r>
              <a:rPr lang="en-GB" baseline="0" dirty="0"/>
              <a:t>Access arrangements mean that some will have qualified for extra time/reader/scribe. We have tested children for this as have to prove that they need this to succeed (equity) and that it is normal practise</a:t>
            </a:r>
          </a:p>
          <a:p>
            <a:r>
              <a:rPr lang="en-GB" baseline="0" dirty="0"/>
              <a:t>Please do not ask us how the children went – we do not see their test papers until returned after results in July.</a:t>
            </a:r>
          </a:p>
          <a:p>
            <a:r>
              <a:rPr lang="en-GB" baseline="0" dirty="0"/>
              <a:t>You will receive a printed report with whether they have achieved the expected standard or not in each test. </a:t>
            </a:r>
            <a:endParaRPr lang="en-GB" dirty="0"/>
          </a:p>
        </p:txBody>
      </p:sp>
      <p:sp>
        <p:nvSpPr>
          <p:cNvPr id="4" name="Slide Number Placeholder 3"/>
          <p:cNvSpPr>
            <a:spLocks noGrp="1"/>
          </p:cNvSpPr>
          <p:nvPr>
            <p:ph type="sldNum" sz="quarter" idx="10"/>
          </p:nvPr>
        </p:nvSpPr>
        <p:spPr/>
        <p:txBody>
          <a:bodyPr/>
          <a:lstStyle/>
          <a:p>
            <a:fld id="{0B4440E3-3A94-4455-8DBA-2FA53F46AEB2}" type="slidenum">
              <a:rPr lang="en-GB" smtClean="0"/>
              <a:t>3</a:t>
            </a:fld>
            <a:endParaRPr lang="en-GB"/>
          </a:p>
        </p:txBody>
      </p:sp>
    </p:spTree>
    <p:extLst>
      <p:ext uri="{BB962C8B-B14F-4D97-AF65-F5344CB8AC3E}">
        <p14:creationId xmlns:p14="http://schemas.microsoft.com/office/powerpoint/2010/main" val="1099375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4440E3-3A94-4455-8DBA-2FA53F46AEB2}" type="slidenum">
              <a:rPr lang="en-GB" smtClean="0"/>
              <a:t>4</a:t>
            </a:fld>
            <a:endParaRPr lang="en-GB"/>
          </a:p>
        </p:txBody>
      </p:sp>
    </p:spTree>
    <p:extLst>
      <p:ext uri="{BB962C8B-B14F-4D97-AF65-F5344CB8AC3E}">
        <p14:creationId xmlns:p14="http://schemas.microsoft.com/office/powerpoint/2010/main" val="2469411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Starred ones mobile phones and mediations – emphasise risks with these.</a:t>
            </a:r>
          </a:p>
          <a:p>
            <a:r>
              <a:rPr lang="en-GB" dirty="0"/>
              <a:t>These are the rules we have put in place to keep every child safe and to work with us, these need to be respected. Saying to your child that its ok for them to do this one thing then undermines every other rule.</a:t>
            </a:r>
          </a:p>
        </p:txBody>
      </p:sp>
      <p:sp>
        <p:nvSpPr>
          <p:cNvPr id="4" name="Slide Number Placeholder 3"/>
          <p:cNvSpPr>
            <a:spLocks noGrp="1"/>
          </p:cNvSpPr>
          <p:nvPr>
            <p:ph type="sldNum" sz="quarter" idx="5"/>
          </p:nvPr>
        </p:nvSpPr>
        <p:spPr/>
        <p:txBody>
          <a:bodyPr/>
          <a:lstStyle/>
          <a:p>
            <a:fld id="{0666044E-7ED7-47B1-BBF0-F1D3F788817A}" type="slidenum">
              <a:rPr lang="en-GB" smtClean="0"/>
              <a:t>8</a:t>
            </a:fld>
            <a:endParaRPr lang="en-GB"/>
          </a:p>
        </p:txBody>
      </p:sp>
    </p:spTree>
    <p:extLst>
      <p:ext uri="{BB962C8B-B14F-4D97-AF65-F5344CB8AC3E}">
        <p14:creationId xmlns:p14="http://schemas.microsoft.com/office/powerpoint/2010/main" val="3657331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66044E-7ED7-47B1-BBF0-F1D3F788817A}" type="slidenum">
              <a:rPr lang="en-GB" smtClean="0"/>
              <a:t>11</a:t>
            </a:fld>
            <a:endParaRPr lang="en-GB"/>
          </a:p>
        </p:txBody>
      </p:sp>
    </p:spTree>
    <p:extLst>
      <p:ext uri="{BB962C8B-B14F-4D97-AF65-F5344CB8AC3E}">
        <p14:creationId xmlns:p14="http://schemas.microsoft.com/office/powerpoint/2010/main" val="36864704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Last</a:t>
            </a:r>
            <a:r>
              <a:rPr lang="en-GB" baseline="0" dirty="0" smtClean="0"/>
              <a:t> year we had many people turn up on the Monday morning without two inhalers or the correct medication</a:t>
            </a:r>
          </a:p>
          <a:p>
            <a:endParaRPr lang="en-GB" baseline="0" dirty="0" smtClean="0"/>
          </a:p>
          <a:p>
            <a:r>
              <a:rPr lang="en-GB" baseline="0" dirty="0" smtClean="0"/>
              <a:t>All medication needs a form </a:t>
            </a:r>
            <a:endParaRPr lang="en-GB" dirty="0"/>
          </a:p>
        </p:txBody>
      </p:sp>
      <p:sp>
        <p:nvSpPr>
          <p:cNvPr id="4" name="Slide Number Placeholder 3"/>
          <p:cNvSpPr>
            <a:spLocks noGrp="1"/>
          </p:cNvSpPr>
          <p:nvPr>
            <p:ph type="sldNum" sz="quarter" idx="10"/>
          </p:nvPr>
        </p:nvSpPr>
        <p:spPr/>
        <p:txBody>
          <a:bodyPr/>
          <a:lstStyle/>
          <a:p>
            <a:fld id="{0666044E-7ED7-47B1-BBF0-F1D3F788817A}" type="slidenum">
              <a:rPr lang="en-GB" smtClean="0"/>
              <a:t>13</a:t>
            </a:fld>
            <a:endParaRPr lang="en-GB"/>
          </a:p>
        </p:txBody>
      </p:sp>
    </p:spTree>
    <p:extLst>
      <p:ext uri="{BB962C8B-B14F-4D97-AF65-F5344CB8AC3E}">
        <p14:creationId xmlns:p14="http://schemas.microsoft.com/office/powerpoint/2010/main" val="2059855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ED69555-EE48-4B19-812B-4E1068DBF976}"/>
              </a:ext>
            </a:extLst>
          </p:cNvPr>
          <p:cNvSpPr/>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57">
            <a:extLst>
              <a:ext uri="{FF2B5EF4-FFF2-40B4-BE49-F238E27FC236}">
                <a16:creationId xmlns:a16="http://schemas.microsoft.com/office/drawing/2014/main" id="{57AEB73D-F521-4B19-820F-12DB6BCC8406}"/>
              </a:ext>
            </a:extLst>
          </p:cNvPr>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 name="Title 1"/>
          <p:cNvSpPr>
            <a:spLocks noGrp="1"/>
          </p:cNvSpPr>
          <p:nvPr>
            <p:ph type="ctrTitle"/>
          </p:nvPr>
        </p:nvSpPr>
        <p:spPr>
          <a:xfrm>
            <a:off x="855388" y="863068"/>
            <a:ext cx="6007691" cy="4985916"/>
          </a:xfrm>
        </p:spPr>
        <p:txBody>
          <a:bodyPr anchor="ctr">
            <a:noAutofit/>
          </a:bodyPr>
          <a:lstStyle>
            <a:lvl1pPr algn="l">
              <a:lnSpc>
                <a:spcPct val="125000"/>
              </a:lnSpc>
              <a:defRPr sz="6000" b="0" cap="all" spc="150" baseline="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197352" y="863068"/>
            <a:ext cx="3351729" cy="5120069"/>
          </a:xfrm>
        </p:spPr>
        <p:txBody>
          <a:bodyPr anchor="ctr">
            <a:normAutofit/>
          </a:bodyPr>
          <a:lstStyle>
            <a:lvl1pPr marL="0" indent="0" algn="l">
              <a:lnSpc>
                <a:spcPct val="150000"/>
              </a:lnSpc>
              <a:buNone/>
              <a:defRPr sz="2400" b="0" cap="none"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Rectangle 6">
            <a:extLst>
              <a:ext uri="{FF2B5EF4-FFF2-40B4-BE49-F238E27FC236}">
                <a16:creationId xmlns:a16="http://schemas.microsoft.com/office/drawing/2014/main" id="{6B72EEBA-3A5D-41CE-8465-A45A0F65674E}"/>
              </a:ext>
            </a:extLst>
          </p:cNvPr>
          <p:cNvSpPr/>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ate Placeholder 12">
            <a:extLst>
              <a:ext uri="{FF2B5EF4-FFF2-40B4-BE49-F238E27FC236}">
                <a16:creationId xmlns:a16="http://schemas.microsoft.com/office/drawing/2014/main" id="{79F4CF2F-CDFA-4A37-837C-819D5238EAB4}"/>
              </a:ext>
            </a:extLst>
          </p:cNvPr>
          <p:cNvSpPr>
            <a:spLocks noGrp="1"/>
          </p:cNvSpPr>
          <p:nvPr>
            <p:ph type="dt" sz="half" idx="10"/>
          </p:nvPr>
        </p:nvSpPr>
        <p:spPr>
          <a:xfrm>
            <a:off x="8197353" y="6309360"/>
            <a:ext cx="2151134" cy="457200"/>
          </a:xfrm>
        </p:spPr>
        <p:txBody>
          <a:bodyPr/>
          <a:lstStyle/>
          <a:p>
            <a:pPr algn="l"/>
            <a:fld id="{0DCFB061-4267-4D9F-8017-6F550D3068DF}" type="datetime1">
              <a:rPr lang="en-US" smtClean="0"/>
              <a:t>4/16/2026</a:t>
            </a:fld>
            <a:endParaRPr lang="en-US" dirty="0"/>
          </a:p>
        </p:txBody>
      </p:sp>
      <p:sp>
        <p:nvSpPr>
          <p:cNvPr id="15" name="Footer Placeholder 14">
            <a:extLst>
              <a:ext uri="{FF2B5EF4-FFF2-40B4-BE49-F238E27FC236}">
                <a16:creationId xmlns:a16="http://schemas.microsoft.com/office/drawing/2014/main" id="{CFECE62A-61A4-407D-8F0B-D459CD977C75}"/>
              </a:ext>
            </a:extLst>
          </p:cNvPr>
          <p:cNvSpPr>
            <a:spLocks noGrp="1"/>
          </p:cNvSpPr>
          <p:nvPr>
            <p:ph type="ftr" sz="quarter" idx="11"/>
          </p:nvPr>
        </p:nvSpPr>
        <p:spPr>
          <a:xfrm>
            <a:off x="855388" y="6309360"/>
            <a:ext cx="6007691" cy="457200"/>
          </a:xfrm>
        </p:spPr>
        <p:txBody>
          <a:bodyPr/>
          <a:lstStyle>
            <a:lvl1pPr algn="r">
              <a:defRPr/>
            </a:lvl1pPr>
          </a:lstStyle>
          <a:p>
            <a:pPr algn="l"/>
            <a:endParaRPr lang="en-US" dirty="0"/>
          </a:p>
        </p:txBody>
      </p:sp>
      <p:sp>
        <p:nvSpPr>
          <p:cNvPr id="27" name="Slide Number Placeholder 26">
            <a:extLst>
              <a:ext uri="{FF2B5EF4-FFF2-40B4-BE49-F238E27FC236}">
                <a16:creationId xmlns:a16="http://schemas.microsoft.com/office/drawing/2014/main" id="{99FE60A9-FE2A-451F-9244-60FCE7FE9AD7}"/>
              </a:ext>
            </a:extLst>
          </p:cNvPr>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647935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A4ED5C-5A53-433E-8A55-46F54CE81DA5}" type="datetime1">
              <a:rPr lang="en-US" smtClean="0"/>
              <a:t>4/16/2026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18672853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FD12B6-57DE-4B63-A723-500B050FB7DD}"/>
              </a:ext>
            </a:extLst>
          </p:cNvPr>
          <p:cNvSpPr/>
          <p:nvPr/>
        </p:nvSpPr>
        <p:spPr>
          <a:xfrm>
            <a:off x="0" y="4215384"/>
            <a:ext cx="12192000" cy="264261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95316" y="1406284"/>
            <a:ext cx="10593694" cy="2597841"/>
          </a:xfrm>
        </p:spPr>
        <p:txBody>
          <a:bodyPr anchor="b">
            <a:normAutofit/>
          </a:bodyPr>
          <a:lstStyle>
            <a:lvl1pPr algn="ctr">
              <a:lnSpc>
                <a:spcPct val="125000"/>
              </a:lnSpc>
              <a:defRPr sz="4400" baseline="0">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2818312" y="4527856"/>
            <a:ext cx="6559018" cy="1570245"/>
          </a:xfrm>
        </p:spPr>
        <p:txBody>
          <a:bodyPr anchor="t">
            <a:normAutofit/>
          </a:bodyPr>
          <a:lstStyle>
            <a:lvl1pPr marL="0" indent="0" algn="ctr">
              <a:lnSpc>
                <a:spcPct val="130000"/>
              </a:lnSpc>
              <a:spcBef>
                <a:spcPts val="0"/>
              </a:spcBef>
              <a:buNone/>
              <a:defRPr sz="2400" b="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5F1E2E75-4758-4930-8024-39287C962987}"/>
              </a:ext>
            </a:extLst>
          </p:cNvPr>
          <p:cNvSpPr>
            <a:spLocks noGrp="1"/>
          </p:cNvSpPr>
          <p:nvPr>
            <p:ph type="dt" sz="half" idx="10"/>
          </p:nvPr>
        </p:nvSpPr>
        <p:spPr/>
        <p:txBody>
          <a:bodyPr/>
          <a:lstStyle/>
          <a:p>
            <a:fld id="{29CABC0C-B6DF-45E9-B954-11C99AA62C3E}" type="datetime1">
              <a:rPr lang="en-US" smtClean="0"/>
              <a:t>4/16/2026</a:t>
            </a:fld>
            <a:endParaRPr lang="en-US" dirty="0"/>
          </a:p>
        </p:txBody>
      </p:sp>
      <p:sp>
        <p:nvSpPr>
          <p:cNvPr id="8" name="Footer Placeholder 7">
            <a:extLst>
              <a:ext uri="{FF2B5EF4-FFF2-40B4-BE49-F238E27FC236}">
                <a16:creationId xmlns:a16="http://schemas.microsoft.com/office/drawing/2014/main" id="{488B9949-402C-42C2-9A94-16590FC0C59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39D83F6-DAF4-4876-AA41-F246EC970F7D}"/>
              </a:ext>
            </a:extLst>
          </p:cNvPr>
          <p:cNvSpPr>
            <a:spLocks noGrp="1"/>
          </p:cNvSpPr>
          <p:nvPr>
            <p:ph type="sldNum" sz="quarter" idx="12"/>
          </p:nvPr>
        </p:nvSpPr>
        <p:spPr/>
        <p:txBody>
          <a:bodyPr/>
          <a:lstStyle/>
          <a:p>
            <a:fld id="{FAEF9944-A4F6-4C59-AEBD-678D6480B8EA}" type="slidenum">
              <a:rPr lang="en-US" smtClean="0"/>
              <a:pPr/>
              <a:t>‹#›</a:t>
            </a:fld>
            <a:endParaRPr lang="en-US" dirty="0"/>
          </a:p>
        </p:txBody>
      </p:sp>
      <p:sp>
        <p:nvSpPr>
          <p:cNvPr id="11" name="Rectangle 10">
            <a:extLst>
              <a:ext uri="{FF2B5EF4-FFF2-40B4-BE49-F238E27FC236}">
                <a16:creationId xmlns:a16="http://schemas.microsoft.com/office/drawing/2014/main" id="{91613A19-DDA2-44F6-9ED4-F87771C684B8}"/>
              </a:ext>
            </a:extLst>
          </p:cNvPr>
          <p:cNvSpPr/>
          <p:nvPr/>
        </p:nvSpPr>
        <p:spPr>
          <a:xfrm>
            <a:off x="0" y="4215384"/>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7556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hasCustomPrompt="1"/>
          </p:nvPr>
        </p:nvSpPr>
        <p:spPr>
          <a:xfrm>
            <a:off x="5376670" y="705114"/>
            <a:ext cx="6172412" cy="2403846"/>
          </a:xfrm>
        </p:spPr>
        <p:txBody>
          <a:bodyPr anchor="b"/>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376670" y="3749040"/>
            <a:ext cx="6172411" cy="2346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4AB71B9-2624-4F21-93EE-35A78B1A0DAD}" type="datetime1">
              <a:rPr lang="en-US" smtClean="0"/>
              <a:t>4/16/2026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dirty="0"/>
              <a:t>‹#›</a:t>
            </a:fld>
            <a:endParaRPr lang="en-US" dirty="0"/>
          </a:p>
        </p:txBody>
      </p:sp>
      <p:sp>
        <p:nvSpPr>
          <p:cNvPr id="10" name="Rectangle 9">
            <a:extLst>
              <a:ext uri="{FF2B5EF4-FFF2-40B4-BE49-F238E27FC236}">
                <a16:creationId xmlns:a16="http://schemas.microsoft.com/office/drawing/2014/main" id="{5CE6B9B5-A5D1-4099-B52B-78F39AB0AFCB}"/>
              </a:ext>
            </a:extLst>
          </p:cNvPr>
          <p:cNvSpPr/>
          <p:nvPr/>
        </p:nvSpPr>
        <p:spPr>
          <a:xfrm rot="10800000">
            <a:off x="4693920" y="3396997"/>
            <a:ext cx="749808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82980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76667" y="658999"/>
            <a:ext cx="6166422" cy="457200"/>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76668" y="1116199"/>
            <a:ext cx="6166422" cy="20621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376668" y="3623098"/>
            <a:ext cx="6166421" cy="457200"/>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5376670" y="4102370"/>
            <a:ext cx="6166419" cy="2066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D37C2A-BE2E-4840-A907-3254E2916C96}" type="datetime1">
              <a:rPr lang="en-US" smtClean="0"/>
              <a:t>4/16/2026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AEF9944-A4F6-4C59-AEBD-678D6480B8EA}" type="slidenum">
              <a:rPr lang="en-US" dirty="0"/>
              <a:t>‹#›</a:t>
            </a:fld>
            <a:endParaRPr lang="en-US" dirty="0"/>
          </a:p>
        </p:txBody>
      </p:sp>
      <p:sp>
        <p:nvSpPr>
          <p:cNvPr id="10" name="Title 9">
            <a:extLst>
              <a:ext uri="{FF2B5EF4-FFF2-40B4-BE49-F238E27FC236}">
                <a16:creationId xmlns:a16="http://schemas.microsoft.com/office/drawing/2014/main" id="{D26B370B-8381-431F-9492-0EA1205113EE}"/>
              </a:ext>
            </a:extLst>
          </p:cNvPr>
          <p:cNvSpPr>
            <a:spLocks noGrp="1"/>
          </p:cNvSpPr>
          <p:nvPr>
            <p:ph type="title"/>
          </p:nvPr>
        </p:nvSpPr>
        <p:spPr/>
        <p:txBody>
          <a:bodyPr/>
          <a:lstStyle/>
          <a:p>
            <a:r>
              <a:rPr lang="en-US"/>
              <a:t>Click to edit Master title style</a:t>
            </a:r>
          </a:p>
        </p:txBody>
      </p:sp>
      <p:sp>
        <p:nvSpPr>
          <p:cNvPr id="12" name="Rectangle 11">
            <a:extLst>
              <a:ext uri="{FF2B5EF4-FFF2-40B4-BE49-F238E27FC236}">
                <a16:creationId xmlns:a16="http://schemas.microsoft.com/office/drawing/2014/main" id="{DCA89085-2231-4A9C-B23C-B199A9DD26C5}"/>
              </a:ext>
            </a:extLst>
          </p:cNvPr>
          <p:cNvSpPr/>
          <p:nvPr/>
        </p:nvSpPr>
        <p:spPr>
          <a:xfrm rot="10800000">
            <a:off x="4693920" y="3396997"/>
            <a:ext cx="749808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1839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5CD215-1C45-48A0-8534-39FFE8A7C95A}" type="datetime1">
              <a:rPr lang="en-US" smtClean="0"/>
              <a:t>4/16/2026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2719467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C7CF41D3-C6B9-4E99-9321-87C4E2168F46}"/>
              </a:ext>
            </a:extLst>
          </p:cNvPr>
          <p:cNvSpPr>
            <a:spLocks noGrp="1"/>
          </p:cNvSpPr>
          <p:nvPr>
            <p:ph type="dt" sz="half" idx="10"/>
          </p:nvPr>
        </p:nvSpPr>
        <p:spPr/>
        <p:txBody>
          <a:bodyPr/>
          <a:lstStyle/>
          <a:p>
            <a:fld id="{D3363A0F-DEF3-4134-98D0-2E1276938A8B}" type="datetime1">
              <a:rPr lang="en-US" smtClean="0"/>
              <a:t>4/16/2026</a:t>
            </a:fld>
            <a:endParaRPr lang="en-US" dirty="0"/>
          </a:p>
        </p:txBody>
      </p:sp>
      <p:sp>
        <p:nvSpPr>
          <p:cNvPr id="6" name="Footer Placeholder 5">
            <a:extLst>
              <a:ext uri="{FF2B5EF4-FFF2-40B4-BE49-F238E27FC236}">
                <a16:creationId xmlns:a16="http://schemas.microsoft.com/office/drawing/2014/main" id="{8B5BC6EB-07B1-46AF-AC33-E998BC6AA43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3E3A0C1-6562-4819-9E88-4C1378FD5DE4}"/>
              </a:ext>
            </a:extLst>
          </p:cNvPr>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615259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ACA29BA-0143-49FF-8608-DB1623D99537}"/>
              </a:ext>
            </a:extLst>
          </p:cNvPr>
          <p:cNvSpPr/>
          <p:nvPr/>
        </p:nvSpPr>
        <p:spPr>
          <a:xfrm>
            <a:off x="0" y="0"/>
            <a:ext cx="8248592"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753015" y="640079"/>
            <a:ext cx="2796066" cy="2551751"/>
          </a:xfrm>
        </p:spPr>
        <p:txBody>
          <a:bodyPr anchor="b">
            <a:normAutofit/>
          </a:bodyPr>
          <a:lstStyle>
            <a:lvl1pPr algn="l">
              <a:lnSpc>
                <a:spcPct val="135000"/>
              </a:lnSpc>
              <a:defRPr sz="3200"/>
            </a:lvl1pPr>
          </a:lstStyle>
          <a:p>
            <a:r>
              <a:rPr lang="en-US"/>
              <a:t>Click to edit Master title style</a:t>
            </a:r>
            <a:endParaRPr lang="en-US" dirty="0"/>
          </a:p>
        </p:txBody>
      </p:sp>
      <p:sp>
        <p:nvSpPr>
          <p:cNvPr id="3" name="Content Placeholder 2"/>
          <p:cNvSpPr>
            <a:spLocks noGrp="1"/>
          </p:cNvSpPr>
          <p:nvPr>
            <p:ph idx="1"/>
          </p:nvPr>
        </p:nvSpPr>
        <p:spPr>
          <a:xfrm>
            <a:off x="638818" y="640078"/>
            <a:ext cx="6969693" cy="5455921"/>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hasCustomPrompt="1"/>
          </p:nvPr>
        </p:nvSpPr>
        <p:spPr>
          <a:xfrm>
            <a:off x="8753015" y="3223803"/>
            <a:ext cx="2796066" cy="2872197"/>
          </a:xfrm>
        </p:spPr>
        <p:txBody>
          <a:bodyPr anchor="t">
            <a:normAutofit/>
          </a:bodyPr>
          <a:lstStyle>
            <a:lvl1pPr marL="0" indent="0">
              <a:spcBef>
                <a:spcPts val="1400"/>
              </a:spcBef>
              <a:buNone/>
              <a:defRPr sz="18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a:extLst>
              <a:ext uri="{FF2B5EF4-FFF2-40B4-BE49-F238E27FC236}">
                <a16:creationId xmlns:a16="http://schemas.microsoft.com/office/drawing/2014/main" id="{3010CF18-370D-4E80-AE4C-396FFDFCAE5D}"/>
              </a:ext>
            </a:extLst>
          </p:cNvPr>
          <p:cNvSpPr/>
          <p:nvPr/>
        </p:nvSpPr>
        <p:spPr>
          <a:xfrm rot="5400000">
            <a:off x="485159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ate Placeholder 9">
            <a:extLst>
              <a:ext uri="{FF2B5EF4-FFF2-40B4-BE49-F238E27FC236}">
                <a16:creationId xmlns:a16="http://schemas.microsoft.com/office/drawing/2014/main" id="{C5EBFE9C-5A22-4462-9C51-E00C03F55C3D}"/>
              </a:ext>
            </a:extLst>
          </p:cNvPr>
          <p:cNvSpPr>
            <a:spLocks noGrp="1"/>
          </p:cNvSpPr>
          <p:nvPr>
            <p:ph type="dt" sz="half" idx="10"/>
          </p:nvPr>
        </p:nvSpPr>
        <p:spPr>
          <a:xfrm>
            <a:off x="8753015" y="6309360"/>
            <a:ext cx="1734207" cy="457200"/>
          </a:xfrm>
        </p:spPr>
        <p:txBody>
          <a:bodyPr/>
          <a:lstStyle>
            <a:lvl1pPr algn="l">
              <a:defRPr/>
            </a:lvl1pPr>
          </a:lstStyle>
          <a:p>
            <a:fld id="{61A2E4C8-2960-4ADD-862C-4D9643CB15AC}" type="datetime1">
              <a:rPr lang="en-US" smtClean="0"/>
              <a:t>4/16/2026</a:t>
            </a:fld>
            <a:endParaRPr lang="en-US" dirty="0"/>
          </a:p>
        </p:txBody>
      </p:sp>
      <p:sp>
        <p:nvSpPr>
          <p:cNvPr id="11" name="Footer Placeholder 10">
            <a:extLst>
              <a:ext uri="{FF2B5EF4-FFF2-40B4-BE49-F238E27FC236}">
                <a16:creationId xmlns:a16="http://schemas.microsoft.com/office/drawing/2014/main" id="{2EBBFF2E-AA66-4B76-9139-CB000B5A45D5}"/>
              </a:ext>
            </a:extLst>
          </p:cNvPr>
          <p:cNvSpPr>
            <a:spLocks noGrp="1"/>
          </p:cNvSpPr>
          <p:nvPr>
            <p:ph type="ftr" sz="quarter" idx="11"/>
          </p:nvPr>
        </p:nvSpPr>
        <p:spPr>
          <a:xfrm>
            <a:off x="638818" y="6309360"/>
            <a:ext cx="6993867" cy="457200"/>
          </a:xfrm>
        </p:spPr>
        <p:txBody>
          <a:bodyPr/>
          <a:lstStyle/>
          <a:p>
            <a:endParaRPr lang="en-US" dirty="0"/>
          </a:p>
        </p:txBody>
      </p:sp>
      <p:sp>
        <p:nvSpPr>
          <p:cNvPr id="12" name="Slide Number Placeholder 11">
            <a:extLst>
              <a:ext uri="{FF2B5EF4-FFF2-40B4-BE49-F238E27FC236}">
                <a16:creationId xmlns:a16="http://schemas.microsoft.com/office/drawing/2014/main" id="{A44F64C4-BF20-4F6B-B650-57C71C828A68}"/>
              </a:ext>
            </a:extLst>
          </p:cNvPr>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1954950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34996" y="640079"/>
            <a:ext cx="2714085" cy="2695903"/>
          </a:xfrm>
        </p:spPr>
        <p:txBody>
          <a:bodyPr anchor="b">
            <a:noAutofit/>
          </a:bodyPr>
          <a:lstStyle>
            <a:lvl1pPr algn="l">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248592"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hasCustomPrompt="1"/>
          </p:nvPr>
        </p:nvSpPr>
        <p:spPr>
          <a:xfrm>
            <a:off x="8834996" y="3429000"/>
            <a:ext cx="2714085" cy="2508026"/>
          </a:xfrm>
        </p:spPr>
        <p:txBody>
          <a:bodyPr anchor="t">
            <a:normAutofit/>
          </a:bodyPr>
          <a:lstStyle>
            <a:lvl1pPr marL="0" indent="0">
              <a:spcBef>
                <a:spcPts val="1400"/>
              </a:spcBef>
              <a:buNone/>
              <a:defRPr sz="18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a:extLst>
              <a:ext uri="{FF2B5EF4-FFF2-40B4-BE49-F238E27FC236}">
                <a16:creationId xmlns:a16="http://schemas.microsoft.com/office/drawing/2014/main" id="{90949BC8-9ABF-49F6-851C-5DB0B86CA70D}"/>
              </a:ext>
            </a:extLst>
          </p:cNvPr>
          <p:cNvSpPr/>
          <p:nvPr/>
        </p:nvSpPr>
        <p:spPr>
          <a:xfrm rot="5400000">
            <a:off x="485159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a:extLst>
              <a:ext uri="{FF2B5EF4-FFF2-40B4-BE49-F238E27FC236}">
                <a16:creationId xmlns:a16="http://schemas.microsoft.com/office/drawing/2014/main" id="{04E1EE21-E3FA-4D43-B224-C664959637B0}"/>
              </a:ext>
            </a:extLst>
          </p:cNvPr>
          <p:cNvSpPr>
            <a:spLocks noGrp="1"/>
          </p:cNvSpPr>
          <p:nvPr>
            <p:ph type="dt" sz="half" idx="10"/>
          </p:nvPr>
        </p:nvSpPr>
        <p:spPr>
          <a:xfrm>
            <a:off x="8834997" y="6309360"/>
            <a:ext cx="1645920" cy="457200"/>
          </a:xfrm>
        </p:spPr>
        <p:txBody>
          <a:bodyPr/>
          <a:lstStyle/>
          <a:p>
            <a:fld id="{48BDEA15-09CD-4275-A8E0-385C965F48B0}" type="datetime1">
              <a:rPr lang="en-US" smtClean="0"/>
              <a:t>4/16/2026</a:t>
            </a:fld>
            <a:endParaRPr lang="en-US" dirty="0"/>
          </a:p>
        </p:txBody>
      </p:sp>
      <p:sp>
        <p:nvSpPr>
          <p:cNvPr id="7" name="Slide Number Placeholder 6">
            <a:extLst>
              <a:ext uri="{FF2B5EF4-FFF2-40B4-BE49-F238E27FC236}">
                <a16:creationId xmlns:a16="http://schemas.microsoft.com/office/drawing/2014/main" id="{A32D7F83-8993-4ED4-9F02-663CC085052F}"/>
              </a:ext>
            </a:extLst>
          </p:cNvPr>
          <p:cNvSpPr>
            <a:spLocks noGrp="1"/>
          </p:cNvSpPr>
          <p:nvPr>
            <p:ph type="sldNum" sz="quarter" idx="12"/>
          </p:nvPr>
        </p:nvSpPr>
        <p:spPr/>
        <p:txBody>
          <a:bodyPr/>
          <a:lstStyle/>
          <a:p>
            <a:fld id="{FAEF9944-A4F6-4C59-AEBD-678D6480B8EA}" type="slidenum">
              <a:rPr lang="en-US" smtClean="0"/>
              <a:pPr/>
              <a:t>‹#›</a:t>
            </a:fld>
            <a:endParaRPr lang="en-US" dirty="0"/>
          </a:p>
        </p:txBody>
      </p:sp>
      <p:sp>
        <p:nvSpPr>
          <p:cNvPr id="6" name="Footer Placeholder 5">
            <a:extLst>
              <a:ext uri="{FF2B5EF4-FFF2-40B4-BE49-F238E27FC236}">
                <a16:creationId xmlns:a16="http://schemas.microsoft.com/office/drawing/2014/main" id="{8E3678B7-E511-4CE1-BEE5-89E959B9BFD6}"/>
              </a:ext>
            </a:extLst>
          </p:cNvPr>
          <p:cNvSpPr>
            <a:spLocks noGrp="1"/>
          </p:cNvSpPr>
          <p:nvPr>
            <p:ph type="ftr" sz="quarter" idx="11"/>
          </p:nvPr>
        </p:nvSpPr>
        <p:spPr>
          <a:xfrm>
            <a:off x="640080" y="6309360"/>
            <a:ext cx="4946592" cy="457200"/>
          </a:xfrm>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dirty="0"/>
          </a:p>
        </p:txBody>
      </p:sp>
    </p:spTree>
    <p:extLst>
      <p:ext uri="{BB962C8B-B14F-4D97-AF65-F5344CB8AC3E}">
        <p14:creationId xmlns:p14="http://schemas.microsoft.com/office/powerpoint/2010/main" val="3930445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1BC61-5547-4A60-8DA1-6699760D9972}" type="datetime1">
              <a:rPr lang="en-US" smtClean="0"/>
              <a:t>4/16/2026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406679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24B9D1C6-60D0-4CD1-8F31-F912522EB041}" type="datetime1">
              <a:rPr lang="en-US" smtClean="0"/>
              <a:t>4/16/2026</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dirty="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3276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86F82F-1B47-46ED-8EAE-53EF71E59E9A}"/>
              </a:ext>
            </a:extLst>
          </p:cNvPr>
          <p:cNvSpPr/>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42918" y="705113"/>
            <a:ext cx="3411973" cy="5197498"/>
          </a:xfrm>
          <a:prstGeom prst="rect">
            <a:avLst/>
          </a:prstGeom>
        </p:spPr>
        <p:txBody>
          <a:bodyPr vert="horz" lIns="109728" tIns="109728" rIns="109728" bIns="9144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76671" y="705113"/>
            <a:ext cx="6172412" cy="5197497"/>
          </a:xfrm>
          <a:prstGeom prst="rect">
            <a:avLst/>
          </a:prstGeom>
        </p:spPr>
        <p:txBody>
          <a:bodyPr vert="horz" lIns="109728" tIns="109728" rIns="109728" bIns="9144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2917" y="6309360"/>
            <a:ext cx="3411973"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fld id="{4AF8082C-0922-4249-A612-B415F5231620}" type="datetime1">
              <a:rPr lang="en-US" smtClean="0"/>
              <a:t>4/16/2026</a:t>
            </a:fld>
            <a:endParaRPr lang="en-US" dirty="0"/>
          </a:p>
        </p:txBody>
      </p:sp>
      <p:sp>
        <p:nvSpPr>
          <p:cNvPr id="5" name="Footer Placeholder 4"/>
          <p:cNvSpPr>
            <a:spLocks noGrp="1"/>
          </p:cNvSpPr>
          <p:nvPr>
            <p:ph type="ftr" sz="quarter" idx="3"/>
          </p:nvPr>
        </p:nvSpPr>
        <p:spPr>
          <a:xfrm>
            <a:off x="5376670" y="6309360"/>
            <a:ext cx="4946592"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569202" y="6309360"/>
            <a:ext cx="979879" cy="457200"/>
          </a:xfrm>
          <a:prstGeom prst="rect">
            <a:avLst/>
          </a:prstGeom>
        </p:spPr>
        <p:txBody>
          <a:bodyPr vert="horz" lIns="109728" tIns="109728" rIns="109728" bIns="91440" rtlCol="0" anchor="b"/>
          <a:lstStyle>
            <a:lvl1pPr algn="r">
              <a:defRPr sz="1600" b="1" spc="150" baseline="0">
                <a:solidFill>
                  <a:schemeClr val="tx1">
                    <a:lumMod val="75000"/>
                    <a:lumOff val="25000"/>
                  </a:schemeClr>
                </a:solidFill>
                <a:latin typeface="+mj-lt"/>
              </a:defRPr>
            </a:lvl1pPr>
          </a:lstStyle>
          <a:p>
            <a:fld id="{FAEF9944-A4F6-4C59-AEBD-678D6480B8EA}" type="slidenum">
              <a:rPr lang="en-US" smtClean="0"/>
              <a:pPr/>
              <a:t>‹#›</a:t>
            </a:fld>
            <a:endParaRPr lang="en-US" dirty="0"/>
          </a:p>
        </p:txBody>
      </p:sp>
      <p:sp>
        <p:nvSpPr>
          <p:cNvPr id="21" name="Rectangle 20">
            <a:extLst>
              <a:ext uri="{FF2B5EF4-FFF2-40B4-BE49-F238E27FC236}">
                <a16:creationId xmlns:a16="http://schemas.microsoft.com/office/drawing/2014/main" id="{EF1BAF6F-6275-4646-9C59-331B29B9550F}"/>
              </a:ext>
            </a:extLst>
          </p:cNvPr>
          <p:cNvSpPr/>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164471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hf sldNum="0" hdr="0" ftr="0" dt="0"/>
  <p:txStyles>
    <p:titleStyle>
      <a:lvl1pPr algn="l" defTabSz="914400" rtl="0" eaLnBrk="1" latinLnBrk="0" hangingPunct="1">
        <a:lnSpc>
          <a:spcPct val="150000"/>
        </a:lnSpc>
        <a:spcBef>
          <a:spcPct val="0"/>
        </a:spcBef>
        <a:buNone/>
        <a:defRPr sz="36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1"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498BD-793B-4466-9DCC-61D160B2928A}"/>
              </a:ext>
            </a:extLst>
          </p:cNvPr>
          <p:cNvSpPr>
            <a:spLocks noGrp="1"/>
          </p:cNvSpPr>
          <p:nvPr>
            <p:ph type="title"/>
          </p:nvPr>
        </p:nvSpPr>
        <p:spPr>
          <a:xfrm>
            <a:off x="457200" y="676656"/>
            <a:ext cx="4563482" cy="2019891"/>
          </a:xfrm>
        </p:spPr>
        <p:txBody>
          <a:bodyPr vert="horz" lIns="91440" tIns="45720" rIns="91440" bIns="45720" rtlCol="0" anchor="b">
            <a:normAutofit/>
          </a:bodyPr>
          <a:lstStyle/>
          <a:p>
            <a:r>
              <a:rPr lang="en-US" sz="5400" dirty="0"/>
              <a:t>SATS 2026</a:t>
            </a:r>
          </a:p>
        </p:txBody>
      </p:sp>
      <p:pic>
        <p:nvPicPr>
          <p:cNvPr id="7" name="Graphic 6" descr="Checkmark">
            <a:extLst>
              <a:ext uri="{FF2B5EF4-FFF2-40B4-BE49-F238E27FC236}">
                <a16:creationId xmlns:a16="http://schemas.microsoft.com/office/drawing/2014/main" id="{8BED511B-197E-BDF6-6916-C62A2D4CA76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954249" y="3034646"/>
            <a:ext cx="2571498" cy="2571498"/>
          </a:xfrm>
          <a:prstGeom prst="rect">
            <a:avLst/>
          </a:prstGeom>
        </p:spPr>
      </p:pic>
      <p:sp>
        <p:nvSpPr>
          <p:cNvPr id="3" name="TextBox 2">
            <a:extLst>
              <a:ext uri="{FF2B5EF4-FFF2-40B4-BE49-F238E27FC236}">
                <a16:creationId xmlns:a16="http://schemas.microsoft.com/office/drawing/2014/main" id="{19ECD5D1-467E-4AB3-C2E6-4CD7B7463646}"/>
              </a:ext>
            </a:extLst>
          </p:cNvPr>
          <p:cNvSpPr txBox="1"/>
          <p:nvPr/>
        </p:nvSpPr>
        <p:spPr>
          <a:xfrm>
            <a:off x="6140415" y="939560"/>
            <a:ext cx="5343563" cy="5262979"/>
          </a:xfrm>
          <a:prstGeom prst="rect">
            <a:avLst/>
          </a:prstGeom>
          <a:noFill/>
        </p:spPr>
        <p:txBody>
          <a:bodyPr wrap="square" rtlCol="0">
            <a:spAutoFit/>
          </a:bodyPr>
          <a:lstStyle/>
          <a:p>
            <a:r>
              <a:rPr lang="en-GB" sz="2400" dirty="0"/>
              <a:t>MONDAY 11</a:t>
            </a:r>
            <a:r>
              <a:rPr lang="en-GB" sz="2400" baseline="30000" dirty="0"/>
              <a:t>th</a:t>
            </a:r>
            <a:r>
              <a:rPr lang="en-GB" sz="2400" dirty="0"/>
              <a:t> May - GRAMMAR, PUNCTUATION, SPELLING</a:t>
            </a:r>
          </a:p>
          <a:p>
            <a:endParaRPr lang="en-GB" sz="2400" dirty="0"/>
          </a:p>
          <a:p>
            <a:endParaRPr lang="en-GB" sz="2400" dirty="0"/>
          </a:p>
          <a:p>
            <a:r>
              <a:rPr lang="en-GB" sz="2400" dirty="0"/>
              <a:t>TUESDAY 12</a:t>
            </a:r>
            <a:r>
              <a:rPr lang="en-GB" sz="2400" baseline="30000" dirty="0"/>
              <a:t>th</a:t>
            </a:r>
            <a:r>
              <a:rPr lang="en-GB" sz="2400" dirty="0"/>
              <a:t> MAY – READING</a:t>
            </a:r>
          </a:p>
          <a:p>
            <a:endParaRPr lang="en-GB" sz="2400" dirty="0"/>
          </a:p>
          <a:p>
            <a:r>
              <a:rPr lang="en-GB" sz="2400" dirty="0"/>
              <a:t>WEDNESDAY 13</a:t>
            </a:r>
            <a:r>
              <a:rPr lang="en-GB" sz="2400" baseline="30000" dirty="0"/>
              <a:t>th</a:t>
            </a:r>
            <a:r>
              <a:rPr lang="en-GB" sz="2400" dirty="0"/>
              <a:t> MAY – MATHS PAPER 1 &amp; 2</a:t>
            </a:r>
          </a:p>
          <a:p>
            <a:endParaRPr lang="en-GB" sz="2400" dirty="0"/>
          </a:p>
          <a:p>
            <a:r>
              <a:rPr lang="en-GB" sz="2400" dirty="0"/>
              <a:t>THURSDAY 14</a:t>
            </a:r>
            <a:r>
              <a:rPr lang="en-GB" sz="2400" baseline="30000" dirty="0"/>
              <a:t>th</a:t>
            </a:r>
            <a:r>
              <a:rPr lang="en-GB" sz="2400" dirty="0"/>
              <a:t> MAY – MATHS PAPER 3</a:t>
            </a:r>
          </a:p>
          <a:p>
            <a:endParaRPr lang="en-GB" sz="2400" dirty="0"/>
          </a:p>
          <a:p>
            <a:r>
              <a:rPr lang="en-GB" sz="2400" dirty="0"/>
              <a:t>FRIDAY 15</a:t>
            </a:r>
            <a:r>
              <a:rPr lang="en-GB" sz="2400" baseline="30000" dirty="0"/>
              <a:t>th</a:t>
            </a:r>
            <a:r>
              <a:rPr lang="en-GB" sz="2400" dirty="0"/>
              <a:t> MAY  - NO TESTING 			Dress up day!</a:t>
            </a:r>
          </a:p>
        </p:txBody>
      </p:sp>
    </p:spTree>
    <p:extLst>
      <p:ext uri="{BB962C8B-B14F-4D97-AF65-F5344CB8AC3E}">
        <p14:creationId xmlns:p14="http://schemas.microsoft.com/office/powerpoint/2010/main" val="2530762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4E551-5994-6487-3EEF-95A1ED01EFF3}"/>
              </a:ext>
            </a:extLst>
          </p:cNvPr>
          <p:cNvSpPr>
            <a:spLocks noGrp="1"/>
          </p:cNvSpPr>
          <p:nvPr>
            <p:ph type="title"/>
          </p:nvPr>
        </p:nvSpPr>
        <p:spPr/>
        <p:txBody>
          <a:bodyPr/>
          <a:lstStyle/>
          <a:p>
            <a:r>
              <a:rPr lang="en-GB" dirty="0"/>
              <a:t>What are SATs?</a:t>
            </a:r>
          </a:p>
        </p:txBody>
      </p:sp>
      <p:sp>
        <p:nvSpPr>
          <p:cNvPr id="3" name="Content Placeholder 2">
            <a:extLst>
              <a:ext uri="{FF2B5EF4-FFF2-40B4-BE49-F238E27FC236}">
                <a16:creationId xmlns:a16="http://schemas.microsoft.com/office/drawing/2014/main" id="{DDAED370-7B07-57E9-0E98-CCBD5C199458}"/>
              </a:ext>
            </a:extLst>
          </p:cNvPr>
          <p:cNvSpPr>
            <a:spLocks noGrp="1"/>
          </p:cNvSpPr>
          <p:nvPr>
            <p:ph idx="1"/>
          </p:nvPr>
        </p:nvSpPr>
        <p:spPr>
          <a:xfrm>
            <a:off x="5376670" y="181131"/>
            <a:ext cx="6172412" cy="5197497"/>
          </a:xfrm>
        </p:spPr>
        <p:txBody>
          <a:bodyPr vert="horz" lIns="91440" tIns="45720" rIns="91440" bIns="45720" rtlCol="0" anchor="t">
            <a:noAutofit/>
          </a:bodyPr>
          <a:lstStyle/>
          <a:p>
            <a:r>
              <a:rPr lang="en-GB" dirty="0"/>
              <a:t>They are end of Key Stage assessments that assess what the children have learnt over Years 3-6.</a:t>
            </a:r>
            <a:endParaRPr lang="en-US" dirty="0"/>
          </a:p>
          <a:p>
            <a:r>
              <a:rPr lang="en-GB" dirty="0"/>
              <a:t>They assess Reading, Maths, Grammar Punctuation and Spelling.</a:t>
            </a:r>
          </a:p>
          <a:p>
            <a:r>
              <a:rPr lang="en-GB" dirty="0"/>
              <a:t>They are used to ascertain progress from KS1-KS2 and whether the children are leaving their primary education at 'age-related' expectations and whether they have the required skills ready to start Year 7.</a:t>
            </a:r>
          </a:p>
          <a:p>
            <a:r>
              <a:rPr lang="en-GB" dirty="0"/>
              <a:t>The marks they achieve form the beginning of the children's GCSE pathways. Secondary schools will have to look back at these results to form their predicted outcomes.</a:t>
            </a:r>
          </a:p>
        </p:txBody>
      </p:sp>
    </p:spTree>
    <p:extLst>
      <p:ext uri="{BB962C8B-B14F-4D97-AF65-F5344CB8AC3E}">
        <p14:creationId xmlns:p14="http://schemas.microsoft.com/office/powerpoint/2010/main" val="2344585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D7BCE-EB8C-33BB-A15D-F95AFC1CBE63}"/>
              </a:ext>
            </a:extLst>
          </p:cNvPr>
          <p:cNvSpPr>
            <a:spLocks noGrp="1"/>
          </p:cNvSpPr>
          <p:nvPr>
            <p:ph type="title"/>
          </p:nvPr>
        </p:nvSpPr>
        <p:spPr/>
        <p:txBody>
          <a:bodyPr/>
          <a:lstStyle/>
          <a:p>
            <a:r>
              <a:rPr lang="en-US" dirty="0"/>
              <a:t>What happens during the week?</a:t>
            </a:r>
          </a:p>
        </p:txBody>
      </p:sp>
      <p:graphicFrame>
        <p:nvGraphicFramePr>
          <p:cNvPr id="5" name="Content Placeholder 2">
            <a:extLst>
              <a:ext uri="{FF2B5EF4-FFF2-40B4-BE49-F238E27FC236}">
                <a16:creationId xmlns:a16="http://schemas.microsoft.com/office/drawing/2014/main" id="{AF5FDE6D-A51A-8BF5-BFBC-9736E356D521}"/>
              </a:ext>
            </a:extLst>
          </p:cNvPr>
          <p:cNvGraphicFramePr>
            <a:graphicFrameLocks noGrp="1"/>
          </p:cNvGraphicFramePr>
          <p:nvPr>
            <p:ph idx="1"/>
            <p:extLst>
              <p:ext uri="{D42A27DB-BD31-4B8C-83A1-F6EECF244321}">
                <p14:modId xmlns:p14="http://schemas.microsoft.com/office/powerpoint/2010/main" val="1652019536"/>
              </p:ext>
            </p:extLst>
          </p:nvPr>
        </p:nvGraphicFramePr>
        <p:xfrm>
          <a:off x="3769566" y="613145"/>
          <a:ext cx="8061649" cy="59182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31924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17445-81B7-A5F1-7386-20698AB647CF}"/>
              </a:ext>
            </a:extLst>
          </p:cNvPr>
          <p:cNvSpPr>
            <a:spLocks noGrp="1"/>
          </p:cNvSpPr>
          <p:nvPr>
            <p:ph type="title"/>
          </p:nvPr>
        </p:nvSpPr>
        <p:spPr>
          <a:xfrm>
            <a:off x="1" y="205217"/>
            <a:ext cx="4693298" cy="1665780"/>
          </a:xfrm>
        </p:spPr>
        <p:txBody>
          <a:bodyPr>
            <a:normAutofit fontScale="90000"/>
          </a:bodyPr>
          <a:lstStyle/>
          <a:p>
            <a:pPr algn="ctr"/>
            <a:r>
              <a:rPr lang="en-US" dirty="0"/>
              <a:t>What can you do at home?</a:t>
            </a:r>
          </a:p>
        </p:txBody>
      </p:sp>
      <p:sp>
        <p:nvSpPr>
          <p:cNvPr id="40" name="Content Placeholder 2">
            <a:extLst>
              <a:ext uri="{FF2B5EF4-FFF2-40B4-BE49-F238E27FC236}">
                <a16:creationId xmlns:a16="http://schemas.microsoft.com/office/drawing/2014/main" id="{A1E54F4F-3C44-47DA-5E38-6878A31BA4CB}"/>
              </a:ext>
            </a:extLst>
          </p:cNvPr>
          <p:cNvSpPr>
            <a:spLocks noGrp="1"/>
          </p:cNvSpPr>
          <p:nvPr>
            <p:ph idx="1"/>
          </p:nvPr>
        </p:nvSpPr>
        <p:spPr>
          <a:xfrm>
            <a:off x="5542385" y="497015"/>
            <a:ext cx="5753821" cy="2747963"/>
          </a:xfrm>
        </p:spPr>
        <p:txBody>
          <a:bodyPr vert="horz" lIns="91440" tIns="45720" rIns="91440" bIns="45720" rtlCol="0" anchor="t">
            <a:noAutofit/>
          </a:bodyPr>
          <a:lstStyle/>
          <a:p>
            <a:pPr marL="285750" indent="-285750">
              <a:buFont typeface="Arial" panose="020B0604020202020204" pitchFamily="34" charset="0"/>
              <a:buChar char="•"/>
            </a:pPr>
            <a:r>
              <a:rPr lang="en-US" dirty="0"/>
              <a:t>Make sure your child attends school on time everyday</a:t>
            </a:r>
          </a:p>
          <a:p>
            <a:pPr marL="285750" indent="-285750">
              <a:buFont typeface="Arial" panose="020B0604020202020204" pitchFamily="34" charset="0"/>
              <a:buChar char="•"/>
            </a:pPr>
            <a:r>
              <a:rPr lang="en-US" dirty="0"/>
              <a:t>Please do not make any appointments during test times</a:t>
            </a:r>
          </a:p>
          <a:p>
            <a:pPr marL="285750" indent="-285750">
              <a:buFont typeface="Arial" panose="020B0604020202020204" pitchFamily="34" charset="0"/>
              <a:buChar char="•"/>
            </a:pPr>
            <a:r>
              <a:rPr lang="en-US" dirty="0"/>
              <a:t>Ensuring children have reasonable bedtimes and are well-rested</a:t>
            </a:r>
          </a:p>
          <a:p>
            <a:pPr marL="285750" indent="-285750">
              <a:buFont typeface="Arial" panose="020B0604020202020204" pitchFamily="34" charset="0"/>
              <a:buChar char="•"/>
            </a:pPr>
            <a:r>
              <a:rPr lang="en-US" dirty="0"/>
              <a:t>Come to school with the correct equipment each day</a:t>
            </a:r>
          </a:p>
          <a:p>
            <a:pPr marL="285750" indent="-285750">
              <a:buFont typeface="Arial" panose="020B0604020202020204" pitchFamily="34" charset="0"/>
              <a:buChar char="•"/>
            </a:pPr>
            <a:r>
              <a:rPr lang="en-US" dirty="0"/>
              <a:t>Keep pressure to a minimum – avoid 'cramming' and last-minute studying every day during the test week</a:t>
            </a:r>
          </a:p>
          <a:p>
            <a:pPr marL="285750" indent="-285750">
              <a:buFont typeface="Arial" panose="020B0604020202020204" pitchFamily="34" charset="0"/>
              <a:buChar char="•"/>
            </a:pPr>
            <a:r>
              <a:rPr lang="en-US" dirty="0"/>
              <a:t>Allow time to decompress and relax</a:t>
            </a:r>
          </a:p>
          <a:p>
            <a:pPr marL="285750" indent="-285750">
              <a:buFont typeface="Arial" panose="020B0604020202020204" pitchFamily="34" charset="0"/>
              <a:buChar char="•"/>
            </a:pPr>
            <a:r>
              <a:rPr lang="en-US" dirty="0"/>
              <a:t>Water and snack – particularly on heavy testing days</a:t>
            </a:r>
          </a:p>
        </p:txBody>
      </p:sp>
    </p:spTree>
    <p:extLst>
      <p:ext uri="{BB962C8B-B14F-4D97-AF65-F5344CB8AC3E}">
        <p14:creationId xmlns:p14="http://schemas.microsoft.com/office/powerpoint/2010/main" val="1740464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EA164D6B-6878-4B9F-A2D0-985D39B17B4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4" name="Rectangle 1043">
            <a:extLst>
              <a:ext uri="{FF2B5EF4-FFF2-40B4-BE49-F238E27FC236}">
                <a16:creationId xmlns:a16="http://schemas.microsoft.com/office/drawing/2014/main" id="{362F176A-9349-4CD7-8042-59C0200C8C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55" y="-4078"/>
            <a:ext cx="4641096" cy="10565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Family Activity Holidays in Lincolnshire at Caythorpe Court">
            <a:extLst>
              <a:ext uri="{FF2B5EF4-FFF2-40B4-BE49-F238E27FC236}">
                <a16:creationId xmlns:a16="http://schemas.microsoft.com/office/drawing/2014/main" id="{72601FDB-EE20-1265-D277-88EB9DF111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981" r="13958" b="-2"/>
          <a:stretch/>
        </p:blipFill>
        <p:spPr bwMode="auto">
          <a:xfrm>
            <a:off x="20" y="1074544"/>
            <a:ext cx="7562606" cy="5069861"/>
          </a:xfrm>
          <a:prstGeom prst="rect">
            <a:avLst/>
          </a:prstGeom>
          <a:noFill/>
          <a:extLst>
            <a:ext uri="{909E8E84-426E-40DD-AFC4-6F175D3DCCD1}">
              <a14:hiddenFill xmlns:a14="http://schemas.microsoft.com/office/drawing/2010/main">
                <a:solidFill>
                  <a:srgbClr val="FFFFFF"/>
                </a:solidFill>
              </a14:hiddenFill>
            </a:ext>
          </a:extLst>
        </p:spPr>
      </p:pic>
      <p:sp>
        <p:nvSpPr>
          <p:cNvPr id="1046" name="Rectangle 1045">
            <a:extLst>
              <a:ext uri="{FF2B5EF4-FFF2-40B4-BE49-F238E27FC236}">
                <a16:creationId xmlns:a16="http://schemas.microsoft.com/office/drawing/2014/main" id="{4E9A171F-91A7-42F8-B25C-E38B244E75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1031500"/>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Rectangle 1047">
            <a:extLst>
              <a:ext uri="{FF2B5EF4-FFF2-40B4-BE49-F238E27FC236}">
                <a16:creationId xmlns:a16="http://schemas.microsoft.com/office/drawing/2014/main" id="{064738AB-B6BE-4867-889A-52CE4AC8DB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5468" y="1095508"/>
            <a:ext cx="4603482" cy="5016893"/>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8C5DD2-6E7A-94C3-3383-5FBAD9568FB4}"/>
              </a:ext>
            </a:extLst>
          </p:cNvPr>
          <p:cNvSpPr>
            <a:spLocks noGrp="1"/>
          </p:cNvSpPr>
          <p:nvPr>
            <p:ph type="ctrTitle"/>
          </p:nvPr>
        </p:nvSpPr>
        <p:spPr>
          <a:xfrm>
            <a:off x="7973503" y="1709530"/>
            <a:ext cx="3754671" cy="2528515"/>
          </a:xfrm>
        </p:spPr>
        <p:txBody>
          <a:bodyPr anchor="b">
            <a:normAutofit/>
          </a:bodyPr>
          <a:lstStyle/>
          <a:p>
            <a:r>
              <a:rPr lang="en-GB" sz="3600">
                <a:solidFill>
                  <a:schemeClr val="tx2"/>
                </a:solidFill>
              </a:rPr>
              <a:t>Year 6 Residential</a:t>
            </a:r>
          </a:p>
        </p:txBody>
      </p:sp>
      <p:sp>
        <p:nvSpPr>
          <p:cNvPr id="3" name="Subtitle 2">
            <a:extLst>
              <a:ext uri="{FF2B5EF4-FFF2-40B4-BE49-F238E27FC236}">
                <a16:creationId xmlns:a16="http://schemas.microsoft.com/office/drawing/2014/main" id="{4D114E80-7C06-CD9B-70BD-B8AA124952B7}"/>
              </a:ext>
            </a:extLst>
          </p:cNvPr>
          <p:cNvSpPr>
            <a:spLocks noGrp="1"/>
          </p:cNvSpPr>
          <p:nvPr>
            <p:ph type="subTitle" idx="1"/>
          </p:nvPr>
        </p:nvSpPr>
        <p:spPr>
          <a:xfrm>
            <a:off x="7976914" y="4238046"/>
            <a:ext cx="3806919" cy="1741404"/>
          </a:xfrm>
        </p:spPr>
        <p:txBody>
          <a:bodyPr anchor="t">
            <a:normAutofit/>
          </a:bodyPr>
          <a:lstStyle/>
          <a:p>
            <a:r>
              <a:rPr lang="en-GB" sz="2000" dirty="0" err="1">
                <a:solidFill>
                  <a:schemeClr val="tx2"/>
                </a:solidFill>
              </a:rPr>
              <a:t>Caythorpe</a:t>
            </a:r>
            <a:r>
              <a:rPr lang="en-GB" sz="2000" dirty="0">
                <a:solidFill>
                  <a:schemeClr val="tx2"/>
                </a:solidFill>
              </a:rPr>
              <a:t> Park 2026</a:t>
            </a:r>
          </a:p>
        </p:txBody>
      </p:sp>
      <p:sp>
        <p:nvSpPr>
          <p:cNvPr id="1041" name="Rectangle 1040">
            <a:extLst>
              <a:ext uri="{FF2B5EF4-FFF2-40B4-BE49-F238E27FC236}">
                <a16:creationId xmlns:a16="http://schemas.microsoft.com/office/drawing/2014/main" id="{57851D67-7085-40E2-B146-F91433A28E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144405"/>
            <a:ext cx="7534656" cy="71359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Rectangle 1042">
            <a:extLst>
              <a:ext uri="{FF2B5EF4-FFF2-40B4-BE49-F238E27FC236}">
                <a16:creationId xmlns:a16="http://schemas.microsoft.com/office/drawing/2014/main" id="{985AAE23-FCB6-4663-907C-0110B0FDC58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5468" y="6167615"/>
            <a:ext cx="46034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5" name="Rectangle 1044">
            <a:extLst>
              <a:ext uri="{FF2B5EF4-FFF2-40B4-BE49-F238E27FC236}">
                <a16:creationId xmlns:a16="http://schemas.microsoft.com/office/drawing/2014/main" id="{9C969C2C-E7E3-4052-87D4-61E733EC1B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12401"/>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7" name="Rectangle 1046">
            <a:extLst>
              <a:ext uri="{FF2B5EF4-FFF2-40B4-BE49-F238E27FC236}">
                <a16:creationId xmlns:a16="http://schemas.microsoft.com/office/drawing/2014/main" id="{7C60369F-A41B-4D6E-8990-30E2715C57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1459"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9513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99405E2-1A96-4DBA-A9DC-4C2A1B421C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932FF329-3A87-4F66-BA01-91CD63C811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Three mini houses made of legos">
            <a:extLst>
              <a:ext uri="{FF2B5EF4-FFF2-40B4-BE49-F238E27FC236}">
                <a16:creationId xmlns:a16="http://schemas.microsoft.com/office/drawing/2014/main" id="{04159EB5-7077-1986-24B8-081782A8E206}"/>
              </a:ext>
            </a:extLst>
          </p:cNvPr>
          <p:cNvPicPr>
            <a:picLocks noChangeAspect="1"/>
          </p:cNvPicPr>
          <p:nvPr/>
        </p:nvPicPr>
        <p:blipFill>
          <a:blip r:embed="rId2"/>
          <a:srcRect l="14275" r="30720"/>
          <a:stretch/>
        </p:blipFill>
        <p:spPr>
          <a:xfrm>
            <a:off x="20" y="719747"/>
            <a:ext cx="4458058" cy="5389675"/>
          </a:xfrm>
          <a:prstGeom prst="rect">
            <a:avLst/>
          </a:prstGeom>
        </p:spPr>
      </p:pic>
      <p:sp>
        <p:nvSpPr>
          <p:cNvPr id="26" name="Rectangle 25">
            <a:extLst>
              <a:ext uri="{FF2B5EF4-FFF2-40B4-BE49-F238E27FC236}">
                <a16:creationId xmlns:a16="http://schemas.microsoft.com/office/drawing/2014/main" id="{BCF4857D-F003-4CA1-82AB-00900B1008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79855050-A75B-4DD0-9B56-8B1C7722D8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035AEF-A5EC-4AFA-A0B8-BD9749B8D156}"/>
              </a:ext>
            </a:extLst>
          </p:cNvPr>
          <p:cNvSpPr>
            <a:spLocks noGrp="1"/>
          </p:cNvSpPr>
          <p:nvPr>
            <p:ph type="title"/>
          </p:nvPr>
        </p:nvSpPr>
        <p:spPr>
          <a:xfrm>
            <a:off x="4490084" y="1486912"/>
            <a:ext cx="7768027" cy="1154102"/>
          </a:xfrm>
        </p:spPr>
        <p:txBody>
          <a:bodyPr>
            <a:noAutofit/>
          </a:bodyPr>
          <a:lstStyle/>
          <a:p>
            <a:pPr>
              <a:lnSpc>
                <a:spcPct val="140000"/>
              </a:lnSpc>
            </a:pPr>
            <a:r>
              <a:rPr lang="en-US" sz="2400" dirty="0"/>
              <a:t>Monday 8</a:t>
            </a:r>
            <a:r>
              <a:rPr lang="en-US" sz="2400" baseline="30000" dirty="0"/>
              <a:t>th</a:t>
            </a:r>
            <a:r>
              <a:rPr lang="en-US" sz="2400" dirty="0"/>
              <a:t> June 2026 – Friday 12</a:t>
            </a:r>
            <a:r>
              <a:rPr lang="en-US" sz="2400" baseline="30000" dirty="0"/>
              <a:t>th</a:t>
            </a:r>
            <a:r>
              <a:rPr lang="en-US" sz="2400" dirty="0"/>
              <a:t> June 2026</a:t>
            </a:r>
            <a:r>
              <a:rPr lang="en-US" sz="1800" dirty="0"/>
              <a:t/>
            </a:r>
            <a:br>
              <a:rPr lang="en-US" sz="1800" dirty="0"/>
            </a:br>
            <a:r>
              <a:rPr lang="en-US" sz="1800" dirty="0"/>
              <a:t/>
            </a:r>
            <a:br>
              <a:rPr lang="en-US" sz="1800" dirty="0"/>
            </a:br>
            <a:r>
              <a:rPr lang="en-US" sz="1800" dirty="0"/>
              <a:t/>
            </a:r>
            <a:br>
              <a:rPr lang="en-US" sz="1800" dirty="0"/>
            </a:br>
            <a:r>
              <a:rPr lang="en-US" sz="1800" dirty="0"/>
              <a:t/>
            </a:r>
            <a:br>
              <a:rPr lang="en-US" sz="1800" dirty="0"/>
            </a:br>
            <a:endParaRPr lang="en-GB" sz="1800" dirty="0"/>
          </a:p>
        </p:txBody>
      </p:sp>
      <p:sp>
        <p:nvSpPr>
          <p:cNvPr id="30" name="Rectangle 29">
            <a:extLst>
              <a:ext uri="{FF2B5EF4-FFF2-40B4-BE49-F238E27FC236}">
                <a16:creationId xmlns:a16="http://schemas.microsoft.com/office/drawing/2014/main" id="{5E6738EB-6FF0-4AF9-8462-57F4494B88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D842B3-7649-72B3-E7BA-0768D0BB0AC3}"/>
              </a:ext>
            </a:extLst>
          </p:cNvPr>
          <p:cNvSpPr>
            <a:spLocks noGrp="1"/>
          </p:cNvSpPr>
          <p:nvPr>
            <p:ph idx="1"/>
          </p:nvPr>
        </p:nvSpPr>
        <p:spPr>
          <a:xfrm>
            <a:off x="4490084" y="1752400"/>
            <a:ext cx="7698867" cy="4465468"/>
          </a:xfrm>
        </p:spPr>
        <p:txBody>
          <a:bodyPr anchor="t">
            <a:normAutofit/>
          </a:bodyPr>
          <a:lstStyle/>
          <a:p>
            <a:pPr>
              <a:lnSpc>
                <a:spcPct val="130000"/>
              </a:lnSpc>
            </a:pPr>
            <a:endParaRPr lang="en-US" sz="1600" dirty="0"/>
          </a:p>
          <a:p>
            <a:pPr>
              <a:lnSpc>
                <a:spcPct val="130000"/>
              </a:lnSpc>
            </a:pPr>
            <a:endParaRPr lang="en-US" sz="1600" dirty="0"/>
          </a:p>
          <a:p>
            <a:pPr>
              <a:lnSpc>
                <a:spcPct val="130000"/>
              </a:lnSpc>
            </a:pPr>
            <a:endParaRPr lang="en-US" sz="1600" dirty="0"/>
          </a:p>
          <a:p>
            <a:pPr>
              <a:lnSpc>
                <a:spcPct val="130000"/>
              </a:lnSpc>
            </a:pPr>
            <a:endParaRPr lang="en-US" sz="1600" dirty="0"/>
          </a:p>
          <a:p>
            <a:pPr>
              <a:lnSpc>
                <a:spcPct val="130000"/>
              </a:lnSpc>
            </a:pPr>
            <a:endParaRPr lang="en-GB" sz="1600" dirty="0"/>
          </a:p>
        </p:txBody>
      </p:sp>
      <p:sp>
        <p:nvSpPr>
          <p:cNvPr id="32" name="Rectangle 31">
            <a:extLst>
              <a:ext uri="{FF2B5EF4-FFF2-40B4-BE49-F238E27FC236}">
                <a16:creationId xmlns:a16="http://schemas.microsoft.com/office/drawing/2014/main" id="{DB791336-FCAA-4174-9303-B3F37486111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CA212158-300D-44D0-9CCE-472C3F669E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988521F4-D44A-42C5-9BDB-5CA25554098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611329" y="2487561"/>
            <a:ext cx="7128387" cy="3139321"/>
          </a:xfrm>
          <a:prstGeom prst="rect">
            <a:avLst/>
          </a:prstGeom>
          <a:noFill/>
        </p:spPr>
        <p:txBody>
          <a:bodyPr wrap="square" rtlCol="0">
            <a:spAutoFit/>
          </a:bodyPr>
          <a:lstStyle/>
          <a:p>
            <a:pPr marL="285750" indent="-285750">
              <a:buFont typeface="Arial" panose="020B0604020202020204" pitchFamily="34" charset="0"/>
              <a:buChar char="•"/>
            </a:pPr>
            <a:r>
              <a:rPr lang="en-GB" dirty="0"/>
              <a:t>Arrive at school normal time – children and luggage to school hall via Year 3/4 gate on </a:t>
            </a:r>
            <a:r>
              <a:rPr lang="en-GB" dirty="0" err="1"/>
              <a:t>Bellmount</a:t>
            </a:r>
            <a:r>
              <a:rPr lang="en-GB" dirty="0"/>
              <a:t> Wood venue.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Coaches leaving at 9:30am and will be arriving to </a:t>
            </a:r>
            <a:r>
              <a:rPr lang="en-GB" dirty="0" err="1"/>
              <a:t>Caythorpe</a:t>
            </a:r>
            <a:r>
              <a:rPr lang="en-GB" dirty="0"/>
              <a:t> Court around 12pm</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Children will need a packed lunch on the first day in disposable packaging.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Leaving </a:t>
            </a:r>
            <a:r>
              <a:rPr lang="en-GB" dirty="0" err="1"/>
              <a:t>Caythorpe</a:t>
            </a:r>
            <a:r>
              <a:rPr lang="en-GB" dirty="0"/>
              <a:t> Court at 2pm and arriving back approximately 5pm (TBC)</a:t>
            </a:r>
          </a:p>
        </p:txBody>
      </p:sp>
    </p:spTree>
    <p:extLst>
      <p:ext uri="{BB962C8B-B14F-4D97-AF65-F5344CB8AC3E}">
        <p14:creationId xmlns:p14="http://schemas.microsoft.com/office/powerpoint/2010/main" val="2709124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Kit List</a:t>
            </a:r>
          </a:p>
        </p:txBody>
      </p:sp>
      <p:sp>
        <p:nvSpPr>
          <p:cNvPr id="3" name="Content Placeholder 2"/>
          <p:cNvSpPr>
            <a:spLocks noGrp="1"/>
          </p:cNvSpPr>
          <p:nvPr>
            <p:ph idx="1"/>
          </p:nvPr>
        </p:nvSpPr>
        <p:spPr/>
        <p:txBody>
          <a:bodyPr>
            <a:normAutofit fontScale="85000" lnSpcReduction="10000"/>
          </a:bodyPr>
          <a:lstStyle/>
          <a:p>
            <a:pPr marL="285750" indent="-285750">
              <a:buFont typeface="Arial" panose="020B0604020202020204" pitchFamily="34" charset="0"/>
              <a:buChar char="•"/>
            </a:pPr>
            <a:r>
              <a:rPr lang="en-GB" u="sng" dirty="0"/>
              <a:t>Sleeping bag and pillow</a:t>
            </a:r>
          </a:p>
          <a:p>
            <a:pPr marL="285750" indent="-285750">
              <a:buFont typeface="Arial" panose="020B0604020202020204" pitchFamily="34" charset="0"/>
              <a:buChar char="•"/>
            </a:pPr>
            <a:r>
              <a:rPr lang="en-GB" b="0" dirty="0"/>
              <a:t>2 x towels</a:t>
            </a:r>
          </a:p>
          <a:p>
            <a:pPr marL="285750" indent="-285750">
              <a:buFont typeface="Arial" panose="020B0604020202020204" pitchFamily="34" charset="0"/>
              <a:buChar char="•"/>
            </a:pPr>
            <a:r>
              <a:rPr lang="en-GB" b="0" dirty="0"/>
              <a:t>Water shoes/old trainers + other trainers for dry activities</a:t>
            </a:r>
          </a:p>
          <a:p>
            <a:pPr marL="285750" indent="-285750">
              <a:buFont typeface="Arial" panose="020B0604020202020204" pitchFamily="34" charset="0"/>
              <a:buChar char="•"/>
            </a:pPr>
            <a:r>
              <a:rPr lang="en-GB" b="0" dirty="0"/>
              <a:t>Hat and </a:t>
            </a:r>
            <a:r>
              <a:rPr lang="en-GB" b="0" dirty="0" err="1"/>
              <a:t>suncream</a:t>
            </a:r>
            <a:endParaRPr lang="en-GB" b="0" dirty="0"/>
          </a:p>
          <a:p>
            <a:pPr marL="285750" indent="-285750">
              <a:buFont typeface="Arial" panose="020B0604020202020204" pitchFamily="34" charset="0"/>
              <a:buChar char="•"/>
            </a:pPr>
            <a:r>
              <a:rPr lang="en-GB" b="0" dirty="0"/>
              <a:t>Tops that cover shoulders</a:t>
            </a:r>
          </a:p>
          <a:p>
            <a:pPr marL="285750" indent="-285750">
              <a:buFont typeface="Arial" panose="020B0604020202020204" pitchFamily="34" charset="0"/>
              <a:buChar char="•"/>
            </a:pPr>
            <a:r>
              <a:rPr lang="en-GB" b="0" dirty="0"/>
              <a:t>Shorts that cover thighs</a:t>
            </a:r>
          </a:p>
          <a:p>
            <a:pPr marL="285750" indent="-285750">
              <a:buFont typeface="Arial" panose="020B0604020202020204" pitchFamily="34" charset="0"/>
              <a:buChar char="•"/>
            </a:pPr>
            <a:r>
              <a:rPr lang="en-GB" b="0" dirty="0"/>
              <a:t>£10 in coins/£5 and coins for gift shop in a named envelope and handed to the school office</a:t>
            </a:r>
          </a:p>
          <a:p>
            <a:pPr marL="285750" indent="-285750">
              <a:buFont typeface="Arial" panose="020B0604020202020204" pitchFamily="34" charset="0"/>
              <a:buChar char="•"/>
            </a:pPr>
            <a:r>
              <a:rPr lang="en-GB" b="0" dirty="0"/>
              <a:t>See handouts for more info</a:t>
            </a:r>
          </a:p>
          <a:p>
            <a:pPr marL="285750" indent="-285750">
              <a:buFont typeface="Arial" panose="020B0604020202020204" pitchFamily="34" charset="0"/>
              <a:buChar char="•"/>
            </a:pPr>
            <a:endParaRPr lang="en-GB" b="0" dirty="0"/>
          </a:p>
          <a:p>
            <a:r>
              <a:rPr lang="en-GB" b="0" dirty="0"/>
              <a:t>**A more comprehensive tick-list will be given out closer to the time.</a:t>
            </a:r>
          </a:p>
          <a:p>
            <a:pPr marL="285750" indent="-285750">
              <a:buFont typeface="Arial" panose="020B0604020202020204" pitchFamily="34" charset="0"/>
              <a:buChar char="•"/>
            </a:pPr>
            <a:endParaRPr lang="en-GB" b="0" dirty="0"/>
          </a:p>
          <a:p>
            <a:pPr marL="285750" indent="-285750">
              <a:buFont typeface="Arial" panose="020B0604020202020204" pitchFamily="34" charset="0"/>
              <a:buChar char="•"/>
            </a:pPr>
            <a:endParaRPr lang="en-GB" b="0" dirty="0"/>
          </a:p>
        </p:txBody>
      </p:sp>
    </p:spTree>
    <p:extLst>
      <p:ext uri="{BB962C8B-B14F-4D97-AF65-F5344CB8AC3E}">
        <p14:creationId xmlns:p14="http://schemas.microsoft.com/office/powerpoint/2010/main" val="3878938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not to pack in bags...</a:t>
            </a:r>
          </a:p>
        </p:txBody>
      </p:sp>
      <p:sp>
        <p:nvSpPr>
          <p:cNvPr id="3" name="Content Placeholder 2"/>
          <p:cNvSpPr>
            <a:spLocks noGrp="1"/>
          </p:cNvSpPr>
          <p:nvPr>
            <p:ph idx="1"/>
          </p:nvPr>
        </p:nvSpPr>
        <p:spPr/>
        <p:txBody>
          <a:bodyPr>
            <a:normAutofit/>
          </a:bodyPr>
          <a:lstStyle/>
          <a:p>
            <a:r>
              <a:rPr lang="en-GB" dirty="0"/>
              <a:t>Mobile phones*</a:t>
            </a:r>
          </a:p>
          <a:p>
            <a:r>
              <a:rPr lang="en-GB" dirty="0"/>
              <a:t>Other Electronics – torches, games, toothbrushes, hairdryers</a:t>
            </a:r>
          </a:p>
          <a:p>
            <a:r>
              <a:rPr lang="en-GB" dirty="0"/>
              <a:t>Cameras</a:t>
            </a:r>
          </a:p>
          <a:p>
            <a:r>
              <a:rPr lang="en-GB" dirty="0"/>
              <a:t>Aerosols</a:t>
            </a:r>
          </a:p>
          <a:p>
            <a:r>
              <a:rPr lang="en-GB" dirty="0"/>
              <a:t>Extra money</a:t>
            </a:r>
          </a:p>
          <a:p>
            <a:r>
              <a:rPr lang="en-US" dirty="0"/>
              <a:t>Snacks/any food other than the packed lunch for the first day</a:t>
            </a:r>
          </a:p>
          <a:p>
            <a:r>
              <a:rPr lang="en-US" dirty="0"/>
              <a:t>*Medication, herbal remedies, creams that are nut based </a:t>
            </a:r>
          </a:p>
          <a:p>
            <a:endParaRPr lang="en-GB" dirty="0"/>
          </a:p>
        </p:txBody>
      </p:sp>
    </p:spTree>
    <p:extLst>
      <p:ext uri="{BB962C8B-B14F-4D97-AF65-F5344CB8AC3E}">
        <p14:creationId xmlns:p14="http://schemas.microsoft.com/office/powerpoint/2010/main" val="4254063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9405E2-1A96-4DBA-A9DC-4C2A1B421C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6186DD79-F4CA-4DD7-9C78-AC180665FA3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495508"/>
            <a:ext cx="4426072" cy="43680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3A42D4-A34E-BD84-6014-B9EE94615AE9}"/>
              </a:ext>
            </a:extLst>
          </p:cNvPr>
          <p:cNvSpPr>
            <a:spLocks noGrp="1"/>
          </p:cNvSpPr>
          <p:nvPr>
            <p:ph type="title"/>
          </p:nvPr>
        </p:nvSpPr>
        <p:spPr>
          <a:xfrm>
            <a:off x="642918" y="2771298"/>
            <a:ext cx="3411973" cy="1622324"/>
          </a:xfrm>
        </p:spPr>
        <p:txBody>
          <a:bodyPr>
            <a:normAutofit fontScale="90000"/>
          </a:bodyPr>
          <a:lstStyle/>
          <a:p>
            <a:r>
              <a:rPr lang="en-US" dirty="0">
                <a:solidFill>
                  <a:schemeClr val="bg1"/>
                </a:solidFill>
              </a:rPr>
              <a:t>Activities, Facilities and Safety</a:t>
            </a:r>
            <a:endParaRPr lang="en-GB" dirty="0">
              <a:solidFill>
                <a:schemeClr val="bg1"/>
              </a:solidFill>
            </a:endParaRPr>
          </a:p>
        </p:txBody>
      </p:sp>
      <p:sp>
        <p:nvSpPr>
          <p:cNvPr id="12" name="Rectangle 11">
            <a:extLst>
              <a:ext uri="{FF2B5EF4-FFF2-40B4-BE49-F238E27FC236}">
                <a16:creationId xmlns:a16="http://schemas.microsoft.com/office/drawing/2014/main" id="{BCF4857D-F003-4CA1-82AB-00900B1008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4426072" cy="151447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9855050-A75B-4DD0-9B56-8B1C7722D8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1514475"/>
            <a:ext cx="7765922" cy="435699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E6738EB-6FF0-4AF9-8462-57F4494B88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1501324"/>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B791336-FCAA-4174-9303-B3F37486111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51" y="5863306"/>
            <a:ext cx="12192001" cy="994694"/>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A212158-300D-44D0-9CCE-472C3F669E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580746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8521F4-D44A-42C5-9BDB-5CA25554098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6AE96BE-A008-C797-B1C9-F45B54543B7F}"/>
              </a:ext>
            </a:extLst>
          </p:cNvPr>
          <p:cNvSpPr>
            <a:spLocks noGrp="1"/>
          </p:cNvSpPr>
          <p:nvPr>
            <p:ph idx="1"/>
          </p:nvPr>
        </p:nvSpPr>
        <p:spPr>
          <a:xfrm>
            <a:off x="4490085" y="1621175"/>
            <a:ext cx="7634856" cy="4186288"/>
          </a:xfrm>
        </p:spPr>
        <p:txBody>
          <a:bodyPr>
            <a:noAutofit/>
          </a:bodyPr>
          <a:lstStyle/>
          <a:p>
            <a:pPr marL="0" indent="0">
              <a:lnSpc>
                <a:spcPct val="130000"/>
              </a:lnSpc>
              <a:buNone/>
            </a:pPr>
            <a:endParaRPr lang="en-US" sz="1600" dirty="0"/>
          </a:p>
          <a:p>
            <a:pPr marL="285750" indent="-285750">
              <a:lnSpc>
                <a:spcPct val="130000"/>
              </a:lnSpc>
              <a:buFont typeface="Arial" panose="020B0604020202020204" pitchFamily="34" charset="0"/>
              <a:buChar char="•"/>
            </a:pPr>
            <a:r>
              <a:rPr lang="en-US" sz="1600" dirty="0"/>
              <a:t>Mixed groups across the year group that are the same for the whole week – they will be with a leader from the </a:t>
            </a:r>
            <a:r>
              <a:rPr lang="en-US" sz="1600" dirty="0" err="1"/>
              <a:t>centre</a:t>
            </a:r>
            <a:r>
              <a:rPr lang="en-US" sz="1600" dirty="0"/>
              <a:t> and one of our staff from Cassiobury</a:t>
            </a:r>
          </a:p>
          <a:p>
            <a:pPr marL="285750" indent="-285750">
              <a:lnSpc>
                <a:spcPct val="130000"/>
              </a:lnSpc>
              <a:buFont typeface="Arial" panose="020B0604020202020204" pitchFamily="34" charset="0"/>
              <a:buChar char="•"/>
            </a:pPr>
            <a:r>
              <a:rPr lang="en-US" sz="1600" dirty="0"/>
              <a:t>Activities are their lessons for the week and the Cassiobury school rules will apply – it is crucial that they listen attentively to all instructions as it is imperative to their safety.</a:t>
            </a:r>
          </a:p>
          <a:p>
            <a:pPr marL="285750" indent="-285750">
              <a:lnSpc>
                <a:spcPct val="130000"/>
              </a:lnSpc>
              <a:buFont typeface="Arial" panose="020B0604020202020204" pitchFamily="34" charset="0"/>
              <a:buChar char="•"/>
            </a:pPr>
            <a:r>
              <a:rPr lang="en-US" sz="1600" dirty="0"/>
              <a:t>If your child is deemed to not be acting in a way that is safe for them and others, they will have to sit out of that activity.</a:t>
            </a:r>
          </a:p>
          <a:p>
            <a:pPr marL="285750" indent="-285750">
              <a:lnSpc>
                <a:spcPct val="130000"/>
              </a:lnSpc>
              <a:buFont typeface="Arial" panose="020B0604020202020204" pitchFamily="34" charset="0"/>
              <a:buChar char="•"/>
            </a:pPr>
            <a:r>
              <a:rPr lang="en-US" sz="1600" dirty="0"/>
              <a:t>Your child will be encouraged to have a go but no one will be forced.</a:t>
            </a:r>
          </a:p>
          <a:p>
            <a:pPr>
              <a:lnSpc>
                <a:spcPct val="130000"/>
              </a:lnSpc>
            </a:pPr>
            <a:endParaRPr lang="en-GB" sz="1600" dirty="0"/>
          </a:p>
        </p:txBody>
      </p:sp>
      <p:pic>
        <p:nvPicPr>
          <p:cNvPr id="4" name="Picture 3"/>
          <p:cNvPicPr>
            <a:picLocks noChangeAspect="1"/>
          </p:cNvPicPr>
          <p:nvPr/>
        </p:nvPicPr>
        <p:blipFill>
          <a:blip r:embed="rId2"/>
          <a:stretch>
            <a:fillRect/>
          </a:stretch>
        </p:blipFill>
        <p:spPr>
          <a:xfrm>
            <a:off x="442451" y="62071"/>
            <a:ext cx="3430632" cy="2572974"/>
          </a:xfrm>
          <a:prstGeom prst="rect">
            <a:avLst/>
          </a:prstGeom>
        </p:spPr>
      </p:pic>
      <p:pic>
        <p:nvPicPr>
          <p:cNvPr id="5" name="Picture 4"/>
          <p:cNvPicPr>
            <a:picLocks noChangeAspect="1"/>
          </p:cNvPicPr>
          <p:nvPr/>
        </p:nvPicPr>
        <p:blipFill>
          <a:blip r:embed="rId3"/>
          <a:stretch>
            <a:fillRect/>
          </a:stretch>
        </p:blipFill>
        <p:spPr>
          <a:xfrm>
            <a:off x="824904" y="4739148"/>
            <a:ext cx="3048000" cy="2115906"/>
          </a:xfrm>
          <a:prstGeom prst="rect">
            <a:avLst/>
          </a:prstGeom>
        </p:spPr>
      </p:pic>
      <p:sp>
        <p:nvSpPr>
          <p:cNvPr id="6" name="TextBox 5"/>
          <p:cNvSpPr txBox="1"/>
          <p:nvPr/>
        </p:nvSpPr>
        <p:spPr>
          <a:xfrm>
            <a:off x="4613097" y="205483"/>
            <a:ext cx="7511844" cy="923330"/>
          </a:xfrm>
          <a:prstGeom prst="rect">
            <a:avLst/>
          </a:prstGeom>
          <a:noFill/>
        </p:spPr>
        <p:txBody>
          <a:bodyPr wrap="square" rtlCol="0">
            <a:spAutoFit/>
          </a:bodyPr>
          <a:lstStyle/>
          <a:p>
            <a:r>
              <a:rPr lang="en-GB" dirty="0"/>
              <a:t>Day: trapeze, orienteering, abseiling, giant swing, raft building, high ropes, climbing, zip wire, problem solving, fencing, archery</a:t>
            </a:r>
          </a:p>
          <a:p>
            <a:r>
              <a:rPr lang="en-GB" dirty="0"/>
              <a:t>Evening: camp fire, disco, </a:t>
            </a:r>
            <a:r>
              <a:rPr lang="en-GB" dirty="0" err="1"/>
              <a:t>cluedo</a:t>
            </a:r>
            <a:r>
              <a:rPr lang="en-GB" dirty="0"/>
              <a:t>, balloon splash</a:t>
            </a:r>
          </a:p>
        </p:txBody>
      </p:sp>
      <p:pic>
        <p:nvPicPr>
          <p:cNvPr id="7" name="Picture 6"/>
          <p:cNvPicPr>
            <a:picLocks noChangeAspect="1"/>
          </p:cNvPicPr>
          <p:nvPr/>
        </p:nvPicPr>
        <p:blipFill>
          <a:blip r:embed="rId4"/>
          <a:stretch>
            <a:fillRect/>
          </a:stretch>
        </p:blipFill>
        <p:spPr>
          <a:xfrm>
            <a:off x="4490084" y="6029871"/>
            <a:ext cx="7501337" cy="535316"/>
          </a:xfrm>
          <a:prstGeom prst="rect">
            <a:avLst/>
          </a:prstGeom>
        </p:spPr>
      </p:pic>
    </p:spTree>
    <p:extLst>
      <p:ext uri="{BB962C8B-B14F-4D97-AF65-F5344CB8AC3E}">
        <p14:creationId xmlns:p14="http://schemas.microsoft.com/office/powerpoint/2010/main" val="720621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99405E2-1A96-4DBA-A9DC-4C2A1B421C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9855050-A75B-4DD0-9B56-8B1C7722D8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35" y="758246"/>
            <a:ext cx="4658480" cy="538631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060C0F7-61A6-4E64-A77E-AFBD811273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84060" y="0"/>
            <a:ext cx="7507940" cy="76522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2724D36-CBE6-AE18-46FB-F53502D8D6B3}"/>
              </a:ext>
            </a:extLst>
          </p:cNvPr>
          <p:cNvSpPr txBox="1"/>
          <p:nvPr/>
        </p:nvSpPr>
        <p:spPr>
          <a:xfrm>
            <a:off x="424723" y="209140"/>
            <a:ext cx="4245427" cy="2840139"/>
          </a:xfrm>
          <a:prstGeom prst="rect">
            <a:avLst/>
          </a:prstGeom>
        </p:spPr>
        <p:txBody>
          <a:bodyPr vert="horz" lIns="109728" tIns="109728" rIns="109728" bIns="91440" rtlCol="0" anchor="t">
            <a:normAutofit/>
          </a:bodyPr>
          <a:lstStyle/>
          <a:p>
            <a:pPr indent="0" algn="ctr">
              <a:lnSpc>
                <a:spcPct val="130000"/>
              </a:lnSpc>
              <a:spcBef>
                <a:spcPts val="930"/>
              </a:spcBef>
              <a:buFont typeface="Corbel" panose="020B0503020204020204" pitchFamily="34" charset="0"/>
              <a:buNone/>
            </a:pPr>
            <a:endParaRPr lang="en-US" sz="1600" b="1" spc="150" dirty="0">
              <a:solidFill>
                <a:schemeClr val="tx1">
                  <a:lumMod val="75000"/>
                  <a:lumOff val="25000"/>
                </a:schemeClr>
              </a:solidFill>
            </a:endParaRPr>
          </a:p>
          <a:p>
            <a:pPr indent="0" algn="ctr">
              <a:lnSpc>
                <a:spcPct val="130000"/>
              </a:lnSpc>
              <a:spcBef>
                <a:spcPts val="930"/>
              </a:spcBef>
              <a:buFont typeface="Corbel" panose="020B0503020204020204" pitchFamily="34" charset="0"/>
              <a:buNone/>
            </a:pPr>
            <a:endParaRPr lang="en-US" sz="1600" b="1" spc="150" dirty="0">
              <a:solidFill>
                <a:schemeClr val="tx1">
                  <a:lumMod val="75000"/>
                  <a:lumOff val="25000"/>
                </a:schemeClr>
              </a:solidFill>
            </a:endParaRPr>
          </a:p>
          <a:p>
            <a:pPr indent="0" algn="ctr">
              <a:lnSpc>
                <a:spcPct val="130000"/>
              </a:lnSpc>
              <a:spcBef>
                <a:spcPts val="930"/>
              </a:spcBef>
              <a:buFont typeface="Corbel" panose="020B0503020204020204" pitchFamily="34" charset="0"/>
              <a:buNone/>
            </a:pPr>
            <a:r>
              <a:rPr lang="en-US" sz="1600" b="1" spc="150" dirty="0">
                <a:solidFill>
                  <a:schemeClr val="tx1">
                    <a:lumMod val="75000"/>
                    <a:lumOff val="25000"/>
                  </a:schemeClr>
                </a:solidFill>
              </a:rPr>
              <a:t>Sleeping Arrangements – </a:t>
            </a:r>
          </a:p>
          <a:p>
            <a:pPr indent="0" algn="ctr">
              <a:lnSpc>
                <a:spcPct val="130000"/>
              </a:lnSpc>
              <a:spcBef>
                <a:spcPts val="930"/>
              </a:spcBef>
              <a:buFont typeface="Corbel" panose="020B0503020204020204" pitchFamily="34" charset="0"/>
              <a:buNone/>
            </a:pPr>
            <a:r>
              <a:rPr lang="en-US" sz="1600" b="1" spc="150" dirty="0">
                <a:solidFill>
                  <a:schemeClr val="tx1">
                    <a:lumMod val="75000"/>
                    <a:lumOff val="25000"/>
                  </a:schemeClr>
                </a:solidFill>
              </a:rPr>
              <a:t>Building: The Vales, Cranwell (accommodation block) </a:t>
            </a:r>
          </a:p>
          <a:p>
            <a:pPr indent="0" algn="ctr">
              <a:lnSpc>
                <a:spcPct val="130000"/>
              </a:lnSpc>
              <a:spcBef>
                <a:spcPts val="930"/>
              </a:spcBef>
              <a:buFont typeface="Corbel" panose="020B0503020204020204" pitchFamily="34" charset="0"/>
              <a:buNone/>
            </a:pPr>
            <a:r>
              <a:rPr lang="en-US" sz="1600" b="1" spc="150" dirty="0">
                <a:solidFill>
                  <a:schemeClr val="tx1">
                    <a:lumMod val="75000"/>
                    <a:lumOff val="25000"/>
                  </a:schemeClr>
                </a:solidFill>
              </a:rPr>
              <a:t>Rooms of 6</a:t>
            </a:r>
          </a:p>
        </p:txBody>
      </p:sp>
      <p:sp>
        <p:nvSpPr>
          <p:cNvPr id="20" name="Rectangle 19">
            <a:extLst>
              <a:ext uri="{FF2B5EF4-FFF2-40B4-BE49-F238E27FC236}">
                <a16:creationId xmlns:a16="http://schemas.microsoft.com/office/drawing/2014/main" id="{BCF4857D-F003-4CA1-82AB-00900B1008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 y="6144564"/>
            <a:ext cx="4656246" cy="7134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B791336-FCAA-4174-9303-B3F37486111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715122" y="6167615"/>
            <a:ext cx="7473828"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CA212158-300D-44D0-9CCE-472C3F669E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988521F4-D44A-42C5-9BDB-5CA25554098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6241"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5E6738EB-6FF0-4AF9-8462-57F4494B88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713436"/>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495AAA20-BC74-3D91-CA27-16FD0C6C3A82}"/>
              </a:ext>
            </a:extLst>
          </p:cNvPr>
          <p:cNvSpPr txBox="1"/>
          <p:nvPr/>
        </p:nvSpPr>
        <p:spPr>
          <a:xfrm>
            <a:off x="304769" y="2628862"/>
            <a:ext cx="4245427" cy="2840139"/>
          </a:xfrm>
          <a:prstGeom prst="rect">
            <a:avLst/>
          </a:prstGeom>
        </p:spPr>
        <p:txBody>
          <a:bodyPr vert="horz" lIns="109728" tIns="109728" rIns="109728" bIns="91440" rtlCol="0" anchor="t">
            <a:noAutofit/>
          </a:bodyPr>
          <a:lstStyle/>
          <a:p>
            <a:pPr indent="0" algn="ctr">
              <a:lnSpc>
                <a:spcPct val="130000"/>
              </a:lnSpc>
              <a:spcBef>
                <a:spcPts val="930"/>
              </a:spcBef>
              <a:buFont typeface="Corbel" panose="020B0503020204020204" pitchFamily="34" charset="0"/>
              <a:buNone/>
            </a:pPr>
            <a:r>
              <a:rPr lang="en-US" sz="1600" b="1" spc="150" dirty="0">
                <a:solidFill>
                  <a:schemeClr val="tx1">
                    <a:lumMod val="75000"/>
                    <a:lumOff val="25000"/>
                  </a:schemeClr>
                </a:solidFill>
              </a:rPr>
              <a:t>All children will have at least one person of their choice with them in their room. Where possible we will try and group based on what we know about their friendship groups and who they like to spend time with. Sometimes this is not always possible due to the nature of numbers.</a:t>
            </a:r>
          </a:p>
        </p:txBody>
      </p:sp>
      <p:pic>
        <p:nvPicPr>
          <p:cNvPr id="4" name="Picture 3"/>
          <p:cNvPicPr>
            <a:picLocks noChangeAspect="1"/>
          </p:cNvPicPr>
          <p:nvPr/>
        </p:nvPicPr>
        <p:blipFill>
          <a:blip r:embed="rId2"/>
          <a:stretch>
            <a:fillRect/>
          </a:stretch>
        </p:blipFill>
        <p:spPr>
          <a:xfrm>
            <a:off x="7814046" y="-1"/>
            <a:ext cx="4374903" cy="6858002"/>
          </a:xfrm>
          <a:prstGeom prst="rect">
            <a:avLst/>
          </a:prstGeom>
        </p:spPr>
      </p:pic>
      <p:pic>
        <p:nvPicPr>
          <p:cNvPr id="11" name="Picture 10"/>
          <p:cNvPicPr>
            <a:picLocks noChangeAspect="1"/>
          </p:cNvPicPr>
          <p:nvPr/>
        </p:nvPicPr>
        <p:blipFill>
          <a:blip r:embed="rId3"/>
          <a:stretch>
            <a:fillRect/>
          </a:stretch>
        </p:blipFill>
        <p:spPr>
          <a:xfrm>
            <a:off x="7835028" y="4719483"/>
            <a:ext cx="1908740" cy="2138515"/>
          </a:xfrm>
          <a:prstGeom prst="rect">
            <a:avLst/>
          </a:prstGeom>
        </p:spPr>
      </p:pic>
      <p:pic>
        <p:nvPicPr>
          <p:cNvPr id="12" name="Picture 11"/>
          <p:cNvPicPr>
            <a:picLocks noChangeAspect="1"/>
          </p:cNvPicPr>
          <p:nvPr/>
        </p:nvPicPr>
        <p:blipFill>
          <a:blip r:embed="rId4"/>
          <a:stretch>
            <a:fillRect/>
          </a:stretch>
        </p:blipFill>
        <p:spPr>
          <a:xfrm>
            <a:off x="9743768" y="4979503"/>
            <a:ext cx="1845392" cy="1878497"/>
          </a:xfrm>
          <a:prstGeom prst="rect">
            <a:avLst/>
          </a:prstGeom>
        </p:spPr>
      </p:pic>
      <p:pic>
        <p:nvPicPr>
          <p:cNvPr id="5" name="Picture 4">
            <a:extLst>
              <a:ext uri="{FF2B5EF4-FFF2-40B4-BE49-F238E27FC236}">
                <a16:creationId xmlns:a16="http://schemas.microsoft.com/office/drawing/2014/main" id="{C81C2D2F-9281-4C9F-B95E-0C87F5C8717F}"/>
              </a:ext>
            </a:extLst>
          </p:cNvPr>
          <p:cNvPicPr>
            <a:picLocks noChangeAspect="1"/>
          </p:cNvPicPr>
          <p:nvPr/>
        </p:nvPicPr>
        <p:blipFill>
          <a:blip r:embed="rId5"/>
          <a:stretch>
            <a:fillRect/>
          </a:stretch>
        </p:blipFill>
        <p:spPr>
          <a:xfrm>
            <a:off x="4697969" y="-11029"/>
            <a:ext cx="3302170" cy="2940201"/>
          </a:xfrm>
          <a:prstGeom prst="rect">
            <a:avLst/>
          </a:prstGeom>
        </p:spPr>
      </p:pic>
      <p:pic>
        <p:nvPicPr>
          <p:cNvPr id="8" name="Picture 7">
            <a:extLst>
              <a:ext uri="{FF2B5EF4-FFF2-40B4-BE49-F238E27FC236}">
                <a16:creationId xmlns:a16="http://schemas.microsoft.com/office/drawing/2014/main" id="{91554B67-9319-4C96-BC8A-AAEB559C76C2}"/>
              </a:ext>
            </a:extLst>
          </p:cNvPr>
          <p:cNvPicPr>
            <a:picLocks noChangeAspect="1"/>
          </p:cNvPicPr>
          <p:nvPr/>
        </p:nvPicPr>
        <p:blipFill>
          <a:blip r:embed="rId6"/>
          <a:stretch>
            <a:fillRect/>
          </a:stretch>
        </p:blipFill>
        <p:spPr>
          <a:xfrm>
            <a:off x="4646966" y="2868253"/>
            <a:ext cx="3517899" cy="2234341"/>
          </a:xfrm>
          <a:prstGeom prst="rect">
            <a:avLst/>
          </a:prstGeom>
        </p:spPr>
      </p:pic>
    </p:spTree>
    <p:extLst>
      <p:ext uri="{BB962C8B-B14F-4D97-AF65-F5344CB8AC3E}">
        <p14:creationId xmlns:p14="http://schemas.microsoft.com/office/powerpoint/2010/main" val="603024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57B3F-140D-22B6-D766-64C28A60B3A3}"/>
              </a:ext>
            </a:extLst>
          </p:cNvPr>
          <p:cNvSpPr>
            <a:spLocks noGrp="1"/>
          </p:cNvSpPr>
          <p:nvPr>
            <p:ph type="title"/>
          </p:nvPr>
        </p:nvSpPr>
        <p:spPr>
          <a:xfrm>
            <a:off x="65310" y="4626611"/>
            <a:ext cx="4354286" cy="2267946"/>
          </a:xfrm>
        </p:spPr>
        <p:txBody>
          <a:bodyPr>
            <a:noAutofit/>
          </a:bodyPr>
          <a:lstStyle/>
          <a:p>
            <a:pPr marL="285750" indent="-285750" algn="ctr">
              <a:buFont typeface="Arial" panose="020B0604020202020204" pitchFamily="34" charset="0"/>
              <a:buChar char="•"/>
            </a:pPr>
            <a:r>
              <a:rPr lang="en-US" sz="1400" dirty="0"/>
              <a:t>Form for filling out specific requirements for food e.g. halal, </a:t>
            </a:r>
            <a:r>
              <a:rPr lang="en-US" sz="1400" dirty="0" smtClean="0"/>
              <a:t>vegetarian</a:t>
            </a:r>
            <a:r>
              <a:rPr lang="en-US" sz="1400" dirty="0"/>
              <a:t>, vegan, dairy free, allergies etc.</a:t>
            </a:r>
            <a:br>
              <a:rPr lang="en-US" sz="1400" dirty="0"/>
            </a:br>
            <a:r>
              <a:rPr lang="en-US" sz="1400" dirty="0"/>
              <a:t>***Please only inform us about the above – your child will choose from the selection that is on offer for each meal.</a:t>
            </a:r>
            <a:br>
              <a:rPr lang="en-US" sz="1400" dirty="0"/>
            </a:br>
            <a:r>
              <a:rPr lang="en-US" sz="1400" dirty="0"/>
              <a:t/>
            </a:r>
            <a:br>
              <a:rPr lang="en-US" sz="1400" dirty="0"/>
            </a:br>
            <a:r>
              <a:rPr lang="en-US" sz="1400" b="1" dirty="0"/>
              <a:t/>
            </a:r>
            <a:br>
              <a:rPr lang="en-US" sz="1400" b="1" dirty="0"/>
            </a:br>
            <a:endParaRPr lang="en-GB" sz="1400" dirty="0"/>
          </a:p>
        </p:txBody>
      </p:sp>
      <p:sp>
        <p:nvSpPr>
          <p:cNvPr id="3" name="Content Placeholder 2">
            <a:extLst>
              <a:ext uri="{FF2B5EF4-FFF2-40B4-BE49-F238E27FC236}">
                <a16:creationId xmlns:a16="http://schemas.microsoft.com/office/drawing/2014/main" id="{03BBB8C3-FCC2-5843-38BB-8FA72ECE600A}"/>
              </a:ext>
            </a:extLst>
          </p:cNvPr>
          <p:cNvSpPr>
            <a:spLocks noGrp="1"/>
          </p:cNvSpPr>
          <p:nvPr>
            <p:ph idx="1"/>
          </p:nvPr>
        </p:nvSpPr>
        <p:spPr>
          <a:xfrm>
            <a:off x="5159829" y="4969504"/>
            <a:ext cx="6389254" cy="2046514"/>
          </a:xfrm>
        </p:spPr>
        <p:txBody>
          <a:bodyPr>
            <a:normAutofit fontScale="77500" lnSpcReduction="20000"/>
          </a:bodyPr>
          <a:lstStyle/>
          <a:p>
            <a:pPr algn="ctr"/>
            <a:r>
              <a:rPr lang="en-GB" sz="6000" dirty="0"/>
              <a:t>Food and Dietary Requirements</a:t>
            </a:r>
          </a:p>
        </p:txBody>
      </p:sp>
      <p:pic>
        <p:nvPicPr>
          <p:cNvPr id="6" name="Picture 5"/>
          <p:cNvPicPr>
            <a:picLocks noChangeAspect="1"/>
          </p:cNvPicPr>
          <p:nvPr/>
        </p:nvPicPr>
        <p:blipFill>
          <a:blip r:embed="rId3"/>
          <a:stretch>
            <a:fillRect/>
          </a:stretch>
        </p:blipFill>
        <p:spPr>
          <a:xfrm>
            <a:off x="8354456" y="22793"/>
            <a:ext cx="3837544" cy="5116725"/>
          </a:xfrm>
          <a:prstGeom prst="rect">
            <a:avLst/>
          </a:prstGeom>
        </p:spPr>
      </p:pic>
      <p:pic>
        <p:nvPicPr>
          <p:cNvPr id="7" name="Picture 6"/>
          <p:cNvPicPr>
            <a:picLocks noChangeAspect="1"/>
          </p:cNvPicPr>
          <p:nvPr/>
        </p:nvPicPr>
        <p:blipFill>
          <a:blip r:embed="rId4"/>
          <a:stretch>
            <a:fillRect/>
          </a:stretch>
        </p:blipFill>
        <p:spPr>
          <a:xfrm>
            <a:off x="4704933" y="862592"/>
            <a:ext cx="4635712" cy="3476784"/>
          </a:xfrm>
          <a:prstGeom prst="rect">
            <a:avLst/>
          </a:prstGeom>
        </p:spPr>
      </p:pic>
      <p:pic>
        <p:nvPicPr>
          <p:cNvPr id="9" name="Picture 8"/>
          <p:cNvPicPr>
            <a:picLocks noChangeAspect="1"/>
          </p:cNvPicPr>
          <p:nvPr/>
        </p:nvPicPr>
        <p:blipFill>
          <a:blip r:embed="rId5"/>
          <a:stretch>
            <a:fillRect/>
          </a:stretch>
        </p:blipFill>
        <p:spPr>
          <a:xfrm>
            <a:off x="65310" y="0"/>
            <a:ext cx="4639624" cy="3876624"/>
          </a:xfrm>
          <a:prstGeom prst="rect">
            <a:avLst/>
          </a:prstGeom>
        </p:spPr>
      </p:pic>
    </p:spTree>
    <p:extLst>
      <p:ext uri="{BB962C8B-B14F-4D97-AF65-F5344CB8AC3E}">
        <p14:creationId xmlns:p14="http://schemas.microsoft.com/office/powerpoint/2010/main" val="18720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2A9BB0-5366-302A-A956-C36C12147533}"/>
              </a:ext>
            </a:extLst>
          </p:cNvPr>
          <p:cNvSpPr>
            <a:spLocks noGrp="1"/>
          </p:cNvSpPr>
          <p:nvPr>
            <p:ph type="title"/>
          </p:nvPr>
        </p:nvSpPr>
        <p:spPr>
          <a:xfrm>
            <a:off x="1535371" y="1044054"/>
            <a:ext cx="10013709" cy="1030360"/>
          </a:xfrm>
        </p:spPr>
        <p:txBody>
          <a:bodyPr>
            <a:normAutofit/>
          </a:bodyPr>
          <a:lstStyle/>
          <a:p>
            <a:r>
              <a:rPr lang="en-GB" dirty="0">
                <a:solidFill>
                  <a:schemeClr val="bg1"/>
                </a:solidFill>
              </a:rPr>
              <a:t>Medical</a:t>
            </a: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C7F5B62-1C93-ADA3-5CDA-EAC77394C622}"/>
              </a:ext>
            </a:extLst>
          </p:cNvPr>
          <p:cNvSpPr>
            <a:spLocks noGrp="1"/>
          </p:cNvSpPr>
          <p:nvPr>
            <p:ph idx="1"/>
          </p:nvPr>
        </p:nvSpPr>
        <p:spPr>
          <a:xfrm>
            <a:off x="1261260" y="2244357"/>
            <a:ext cx="10287820" cy="3589686"/>
          </a:xfrm>
        </p:spPr>
        <p:txBody>
          <a:bodyPr anchor="t">
            <a:noAutofit/>
          </a:bodyPr>
          <a:lstStyle/>
          <a:p>
            <a:pPr marL="285750" indent="-285750">
              <a:buFont typeface="Arial" panose="020B0604020202020204" pitchFamily="34" charset="0"/>
              <a:buChar char="•"/>
            </a:pPr>
            <a:r>
              <a:rPr lang="en-GB" sz="1600" dirty="0"/>
              <a:t>Designated first aider from the Cassiobury team plus all PGL leaders are first aid trained.</a:t>
            </a:r>
          </a:p>
          <a:p>
            <a:pPr marL="285750" indent="-285750">
              <a:buFont typeface="Arial" panose="020B0604020202020204" pitchFamily="34" charset="0"/>
              <a:buChar char="•"/>
            </a:pPr>
            <a:r>
              <a:rPr lang="en-GB" sz="1600" dirty="0"/>
              <a:t>Medical forms to fill in if your child requires specific medication whilst on the trip – no ‘just in case’ medication</a:t>
            </a:r>
          </a:p>
          <a:p>
            <a:pPr marL="285750" indent="-285750">
              <a:buFont typeface="Arial" panose="020B0604020202020204" pitchFamily="34" charset="0"/>
              <a:buChar char="•"/>
            </a:pPr>
            <a:r>
              <a:rPr lang="en-GB" sz="1600" dirty="0"/>
              <a:t>We take the basics and parents will consent on the gateway to us using this if required – we will always let you know if we have had to administer any medication.</a:t>
            </a:r>
          </a:p>
          <a:p>
            <a:endParaRPr lang="en-GB" sz="1600" dirty="0"/>
          </a:p>
          <a:p>
            <a:r>
              <a:rPr lang="en-GB" sz="1600" dirty="0"/>
              <a:t>In case of emergency... If you need to get in contact with us urgently, please go through the school office. The phone number for the centre should only be used in extreme circumstances.</a:t>
            </a:r>
          </a:p>
          <a:p>
            <a:endParaRPr lang="en-GB" sz="1600" dirty="0"/>
          </a:p>
        </p:txBody>
      </p:sp>
      <p:pic>
        <p:nvPicPr>
          <p:cNvPr id="2050" name="Picture 2" descr="Clipart Medical Images – Browse 151,562 Stock Photos, Vectors, and Video |  Adobe Stock">
            <a:extLst>
              <a:ext uri="{FF2B5EF4-FFF2-40B4-BE49-F238E27FC236}">
                <a16:creationId xmlns:a16="http://schemas.microsoft.com/office/drawing/2014/main" id="{EB92D341-77A1-C4D3-A07E-53AECC7D1C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0111" y="212635"/>
            <a:ext cx="2790770" cy="1860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08131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2A9BB0-5366-302A-A956-C36C12147533}"/>
              </a:ext>
            </a:extLst>
          </p:cNvPr>
          <p:cNvSpPr>
            <a:spLocks noGrp="1"/>
          </p:cNvSpPr>
          <p:nvPr>
            <p:ph type="title"/>
          </p:nvPr>
        </p:nvSpPr>
        <p:spPr>
          <a:xfrm>
            <a:off x="1535371" y="1044054"/>
            <a:ext cx="10013709" cy="1030360"/>
          </a:xfrm>
        </p:spPr>
        <p:txBody>
          <a:bodyPr>
            <a:normAutofit/>
          </a:bodyPr>
          <a:lstStyle/>
          <a:p>
            <a:r>
              <a:rPr lang="en-GB" dirty="0">
                <a:solidFill>
                  <a:schemeClr val="bg1"/>
                </a:solidFill>
              </a:rPr>
              <a:t>Medication</a:t>
            </a: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C7F5B62-1C93-ADA3-5CDA-EAC77394C622}"/>
              </a:ext>
            </a:extLst>
          </p:cNvPr>
          <p:cNvSpPr>
            <a:spLocks noGrp="1"/>
          </p:cNvSpPr>
          <p:nvPr>
            <p:ph idx="1"/>
          </p:nvPr>
        </p:nvSpPr>
        <p:spPr>
          <a:xfrm>
            <a:off x="1261260" y="2244357"/>
            <a:ext cx="10287820" cy="3589686"/>
          </a:xfrm>
        </p:spPr>
        <p:txBody>
          <a:bodyPr anchor="t">
            <a:noAutofit/>
          </a:bodyPr>
          <a:lstStyle/>
          <a:p>
            <a:r>
              <a:rPr lang="en-GB" sz="1600" dirty="0">
                <a:latin typeface="Comic Sans MS" panose="030F0702030302020204" pitchFamily="66" charset="0"/>
              </a:rPr>
              <a:t>Must be labelled clearly with name and class.</a:t>
            </a:r>
            <a:br>
              <a:rPr lang="en-GB" sz="1600" dirty="0">
                <a:latin typeface="Comic Sans MS" panose="030F0702030302020204" pitchFamily="66" charset="0"/>
              </a:rPr>
            </a:br>
            <a:r>
              <a:rPr lang="en-GB" sz="1600" dirty="0">
                <a:latin typeface="Comic Sans MS" panose="030F0702030302020204" pitchFamily="66" charset="0"/>
              </a:rPr>
              <a:t>Must have precise dosage instructions on them .</a:t>
            </a:r>
            <a:br>
              <a:rPr lang="en-GB" sz="1600" dirty="0">
                <a:latin typeface="Comic Sans MS" panose="030F0702030302020204" pitchFamily="66" charset="0"/>
              </a:rPr>
            </a:br>
            <a:r>
              <a:rPr lang="en-GB" sz="1600" dirty="0">
                <a:latin typeface="Comic Sans MS" panose="030F0702030302020204" pitchFamily="66" charset="0"/>
              </a:rPr>
              <a:t>Must be handed to Mrs </a:t>
            </a:r>
            <a:r>
              <a:rPr lang="en-GB" sz="1600" dirty="0" err="1">
                <a:latin typeface="Comic Sans MS" panose="030F0702030302020204" pitchFamily="66" charset="0"/>
              </a:rPr>
              <a:t>Maistry</a:t>
            </a:r>
            <a:r>
              <a:rPr lang="en-GB" sz="1600" dirty="0">
                <a:latin typeface="Comic Sans MS" panose="030F0702030302020204" pitchFamily="66" charset="0"/>
              </a:rPr>
              <a:t>/Mr Rutherford on Monday morning. </a:t>
            </a:r>
            <a:br>
              <a:rPr lang="en-GB" sz="1600" dirty="0">
                <a:latin typeface="Comic Sans MS" panose="030F0702030302020204" pitchFamily="66" charset="0"/>
              </a:rPr>
            </a:br>
            <a:r>
              <a:rPr lang="en-GB" sz="1600" dirty="0">
                <a:latin typeface="Comic Sans MS" panose="030F0702030302020204" pitchFamily="66" charset="0"/>
              </a:rPr>
              <a:t/>
            </a:r>
            <a:br>
              <a:rPr lang="en-GB" sz="1600" dirty="0">
                <a:latin typeface="Comic Sans MS" panose="030F0702030302020204" pitchFamily="66" charset="0"/>
              </a:rPr>
            </a:br>
            <a:r>
              <a:rPr lang="en-GB" sz="1400" dirty="0">
                <a:latin typeface="Comic Sans MS" panose="030F0702030302020204" pitchFamily="66" charset="0"/>
              </a:rPr>
              <a:t>INHALERS (Two)– one should be with your child and a spare should be handed in as a spare. Both should be labelled with NAME and SCHOOL.</a:t>
            </a:r>
            <a:br>
              <a:rPr lang="en-GB" sz="1400" dirty="0">
                <a:latin typeface="Comic Sans MS" panose="030F0702030302020204" pitchFamily="66" charset="0"/>
              </a:rPr>
            </a:br>
            <a:r>
              <a:rPr lang="en-US" sz="1600" dirty="0"/>
              <a:t/>
            </a:r>
            <a:br>
              <a:rPr lang="en-US" sz="1600" dirty="0"/>
            </a:br>
            <a:r>
              <a:rPr lang="en-US" sz="1600" dirty="0"/>
              <a:t/>
            </a:r>
            <a:br>
              <a:rPr lang="en-US" sz="1600" dirty="0"/>
            </a:br>
            <a:r>
              <a:rPr lang="en-US" sz="2000" dirty="0"/>
              <a:t>Travel Sickness – </a:t>
            </a:r>
            <a:r>
              <a:rPr lang="en-GB" altLang="en-US" sz="1600" dirty="0">
                <a:latin typeface="Comic Sans MS" panose="030F0702030302020204" pitchFamily="66" charset="0"/>
              </a:rPr>
              <a:t>We will give any medication before we go.</a:t>
            </a:r>
            <a:br>
              <a:rPr lang="en-GB" altLang="en-US" sz="1600" dirty="0">
                <a:latin typeface="Comic Sans MS" panose="030F0702030302020204" pitchFamily="66" charset="0"/>
              </a:rPr>
            </a:br>
            <a:r>
              <a:rPr lang="en-GB" altLang="en-US" sz="1600" dirty="0">
                <a:latin typeface="Comic Sans MS" panose="030F0702030302020204" pitchFamily="66" charset="0"/>
              </a:rPr>
              <a:t>For return journey, please put medication in an envelope with your child’s name and class on the front as well as clear instructions relating to dosage and timing.</a:t>
            </a:r>
            <a:br>
              <a:rPr lang="en-GB" altLang="en-US" sz="1600" dirty="0">
                <a:latin typeface="Comic Sans MS" panose="030F0702030302020204" pitchFamily="66" charset="0"/>
              </a:rPr>
            </a:br>
            <a:endParaRPr lang="en-GB" sz="1600" dirty="0"/>
          </a:p>
        </p:txBody>
      </p:sp>
      <p:pic>
        <p:nvPicPr>
          <p:cNvPr id="2050" name="Picture 2" descr="Clipart Medical Images – Browse 151,562 Stock Photos, Vectors, and Video |  Adobe Stock">
            <a:extLst>
              <a:ext uri="{FF2B5EF4-FFF2-40B4-BE49-F238E27FC236}">
                <a16:creationId xmlns:a16="http://schemas.microsoft.com/office/drawing/2014/main" id="{EB92D341-77A1-C4D3-A07E-53AECC7D1C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0111" y="212635"/>
            <a:ext cx="2790770" cy="1860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167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77BE47-C30C-EDA6-F2BA-40482FB8BB57}"/>
              </a:ext>
            </a:extLst>
          </p:cNvPr>
          <p:cNvSpPr>
            <a:spLocks noGrp="1"/>
          </p:cNvSpPr>
          <p:nvPr>
            <p:ph type="title"/>
          </p:nvPr>
        </p:nvSpPr>
        <p:spPr>
          <a:xfrm>
            <a:off x="1535371" y="1044054"/>
            <a:ext cx="10013709" cy="1030360"/>
          </a:xfrm>
        </p:spPr>
        <p:txBody>
          <a:bodyPr>
            <a:normAutofit/>
          </a:bodyPr>
          <a:lstStyle/>
          <a:p>
            <a:pPr>
              <a:lnSpc>
                <a:spcPct val="140000"/>
              </a:lnSpc>
            </a:pPr>
            <a:r>
              <a:rPr lang="en-US" sz="2800" dirty="0">
                <a:solidFill>
                  <a:schemeClr val="bg1"/>
                </a:solidFill>
              </a:rPr>
              <a:t>Letter Writing</a:t>
            </a:r>
            <a:endParaRPr lang="en-GB" sz="2800" dirty="0">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D1D5022-4E48-FCD2-8319-E7697B3114F5}"/>
              </a:ext>
            </a:extLst>
          </p:cNvPr>
          <p:cNvSpPr>
            <a:spLocks noGrp="1"/>
          </p:cNvSpPr>
          <p:nvPr>
            <p:ph idx="1"/>
          </p:nvPr>
        </p:nvSpPr>
        <p:spPr>
          <a:xfrm>
            <a:off x="1326753" y="2391770"/>
            <a:ext cx="10691076" cy="4139659"/>
          </a:xfrm>
        </p:spPr>
        <p:txBody>
          <a:bodyPr anchor="t">
            <a:noAutofit/>
          </a:bodyPr>
          <a:lstStyle/>
          <a:p>
            <a:pPr marL="274320" indent="-274320">
              <a:buClr>
                <a:schemeClr val="accent1">
                  <a:lumMod val="60000"/>
                  <a:lumOff val="40000"/>
                </a:schemeClr>
              </a:buClr>
              <a:defRPr/>
            </a:pPr>
            <a:r>
              <a:rPr lang="en-GB" sz="1200" dirty="0"/>
              <a:t>It is </a:t>
            </a:r>
            <a:r>
              <a:rPr lang="en-GB" sz="1200" u="sng" dirty="0"/>
              <a:t>essential</a:t>
            </a:r>
            <a:r>
              <a:rPr lang="en-GB" sz="1200" dirty="0"/>
              <a:t> that you write while we are away</a:t>
            </a:r>
          </a:p>
          <a:p>
            <a:pPr marL="274320" indent="-274320">
              <a:buClr>
                <a:schemeClr val="accent1">
                  <a:lumMod val="60000"/>
                  <a:lumOff val="40000"/>
                </a:schemeClr>
              </a:buClr>
              <a:defRPr/>
            </a:pPr>
            <a:r>
              <a:rPr lang="en-GB" sz="1200" dirty="0"/>
              <a:t>	- please make your letters upbeat and positive to    </a:t>
            </a:r>
          </a:p>
          <a:p>
            <a:pPr marL="274320" indent="-274320">
              <a:buClr>
                <a:schemeClr val="accent1">
                  <a:lumMod val="60000"/>
                  <a:lumOff val="40000"/>
                </a:schemeClr>
              </a:buClr>
              <a:defRPr/>
            </a:pPr>
            <a:r>
              <a:rPr lang="en-GB" sz="1200" dirty="0"/>
              <a:t>     keep home-sickness at bay! </a:t>
            </a:r>
          </a:p>
          <a:p>
            <a:pPr marL="274320" indent="-274320">
              <a:buClr>
                <a:schemeClr val="accent1">
                  <a:lumMod val="60000"/>
                  <a:lumOff val="40000"/>
                </a:schemeClr>
              </a:buClr>
              <a:defRPr/>
            </a:pPr>
            <a:r>
              <a:rPr lang="en-GB" sz="1400" dirty="0"/>
              <a:t>      (Letters can be given to Mrs Potter before we leave if you do    </a:t>
            </a:r>
          </a:p>
          <a:p>
            <a:pPr marL="274320" indent="-274320">
              <a:buClr>
                <a:schemeClr val="accent1">
                  <a:lumMod val="60000"/>
                  <a:lumOff val="40000"/>
                </a:schemeClr>
              </a:buClr>
              <a:defRPr/>
            </a:pPr>
            <a:r>
              <a:rPr lang="en-GB" sz="1400" dirty="0"/>
              <a:t>        not want to rely on the post).</a:t>
            </a:r>
          </a:p>
          <a:p>
            <a:pPr marL="274320" indent="-274320">
              <a:buClr>
                <a:schemeClr val="accent1">
                  <a:lumMod val="60000"/>
                  <a:lumOff val="40000"/>
                </a:schemeClr>
              </a:buClr>
              <a:defRPr/>
            </a:pPr>
            <a:endParaRPr lang="en-GB" sz="1200" dirty="0"/>
          </a:p>
          <a:p>
            <a:pPr marL="274320" indent="-274320">
              <a:buClr>
                <a:schemeClr val="accent1">
                  <a:lumMod val="60000"/>
                  <a:lumOff val="40000"/>
                </a:schemeClr>
              </a:buClr>
              <a:defRPr/>
            </a:pPr>
            <a:r>
              <a:rPr lang="en-GB" sz="1200" dirty="0"/>
              <a:t>Please make sure you include </a:t>
            </a:r>
          </a:p>
          <a:p>
            <a:pPr marL="274320" indent="-274320">
              <a:buClr>
                <a:schemeClr val="accent1">
                  <a:lumMod val="60000"/>
                  <a:lumOff val="40000"/>
                </a:schemeClr>
              </a:buClr>
              <a:defRPr/>
            </a:pPr>
            <a:r>
              <a:rPr lang="en-GB" sz="1200" dirty="0"/>
              <a:t>		</a:t>
            </a:r>
            <a:r>
              <a:rPr lang="en-GB" sz="1400" dirty="0"/>
              <a:t>Your child’s name </a:t>
            </a:r>
            <a:r>
              <a:rPr lang="en-GB" sz="1200" dirty="0"/>
              <a:t>AND</a:t>
            </a:r>
          </a:p>
          <a:p>
            <a:pPr marL="274320" indent="-274320">
              <a:buClr>
                <a:schemeClr val="accent1">
                  <a:lumMod val="60000"/>
                  <a:lumOff val="40000"/>
                </a:schemeClr>
              </a:buClr>
              <a:defRPr/>
            </a:pPr>
            <a:r>
              <a:rPr lang="en-GB" sz="1200" dirty="0"/>
              <a:t>		</a:t>
            </a:r>
            <a:r>
              <a:rPr lang="en-GB" sz="1400" dirty="0"/>
              <a:t>c/o Cassiobury  Junior School (Boston House)</a:t>
            </a:r>
          </a:p>
          <a:p>
            <a:pPr marL="274320" indent="-274320">
              <a:buClr>
                <a:schemeClr val="accent1">
                  <a:lumMod val="60000"/>
                  <a:lumOff val="40000"/>
                </a:schemeClr>
              </a:buClr>
              <a:defRPr/>
            </a:pPr>
            <a:r>
              <a:rPr lang="en-GB" sz="1200" dirty="0"/>
              <a:t>as there are so many different schools &amp; children on site.</a:t>
            </a:r>
          </a:p>
          <a:p>
            <a:pPr marL="274320" indent="-274320">
              <a:buClr>
                <a:schemeClr val="accent1">
                  <a:lumMod val="60000"/>
                  <a:lumOff val="40000"/>
                </a:schemeClr>
              </a:buClr>
              <a:defRPr/>
            </a:pPr>
            <a:endParaRPr lang="en-GB" sz="1200" dirty="0"/>
          </a:p>
          <a:p>
            <a:pPr marL="274320" indent="-274320">
              <a:buClr>
                <a:schemeClr val="accent1">
                  <a:lumMod val="60000"/>
                  <a:lumOff val="40000"/>
                </a:schemeClr>
              </a:buClr>
              <a:defRPr/>
            </a:pPr>
            <a:endParaRPr lang="en-GB" sz="1200" dirty="0"/>
          </a:p>
        </p:txBody>
      </p:sp>
    </p:spTree>
    <p:extLst>
      <p:ext uri="{BB962C8B-B14F-4D97-AF65-F5344CB8AC3E}">
        <p14:creationId xmlns:p14="http://schemas.microsoft.com/office/powerpoint/2010/main" val="2974667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63956-7AF4-6159-95A4-C37D562C458A}"/>
              </a:ext>
            </a:extLst>
          </p:cNvPr>
          <p:cNvSpPr>
            <a:spLocks noGrp="1"/>
          </p:cNvSpPr>
          <p:nvPr>
            <p:ph type="title"/>
          </p:nvPr>
        </p:nvSpPr>
        <p:spPr/>
        <p:txBody>
          <a:bodyPr/>
          <a:lstStyle/>
          <a:p>
            <a:pPr algn="ctr"/>
            <a:r>
              <a:rPr lang="en-GB" dirty="0"/>
              <a:t>What we will share with parents</a:t>
            </a:r>
          </a:p>
        </p:txBody>
      </p:sp>
      <p:sp>
        <p:nvSpPr>
          <p:cNvPr id="3" name="Content Placeholder 2">
            <a:extLst>
              <a:ext uri="{FF2B5EF4-FFF2-40B4-BE49-F238E27FC236}">
                <a16:creationId xmlns:a16="http://schemas.microsoft.com/office/drawing/2014/main" id="{7D25D76F-C42B-71ED-EAAB-F11FEA7AFBB3}"/>
              </a:ext>
            </a:extLst>
          </p:cNvPr>
          <p:cNvSpPr>
            <a:spLocks noGrp="1"/>
          </p:cNvSpPr>
          <p:nvPr>
            <p:ph idx="1"/>
          </p:nvPr>
        </p:nvSpPr>
        <p:spPr>
          <a:xfrm>
            <a:off x="4965048" y="333758"/>
            <a:ext cx="6879772" cy="6161314"/>
          </a:xfrm>
        </p:spPr>
        <p:txBody>
          <a:bodyPr>
            <a:noAutofit/>
          </a:bodyPr>
          <a:lstStyle/>
          <a:p>
            <a:r>
              <a:rPr lang="en-GB" u="sng" dirty="0"/>
              <a:t>BEFORE</a:t>
            </a:r>
          </a:p>
          <a:p>
            <a:r>
              <a:rPr lang="en-GB" b="0" dirty="0"/>
              <a:t>Meeting for all those attending in Summer 1</a:t>
            </a:r>
          </a:p>
          <a:p>
            <a:r>
              <a:rPr lang="en-GB" b="0" dirty="0"/>
              <a:t>Exact details including departure times, timetable, specific kit lists, forms to fill in including dietary, medical, medications</a:t>
            </a:r>
          </a:p>
          <a:p>
            <a:endParaRPr lang="en-GB" u="sng" dirty="0"/>
          </a:p>
          <a:p>
            <a:r>
              <a:rPr lang="en-GB" u="sng" dirty="0"/>
              <a:t>DURING</a:t>
            </a:r>
          </a:p>
          <a:p>
            <a:r>
              <a:rPr lang="en-GB" b="0" dirty="0"/>
              <a:t>Updates and photos subject to time and </a:t>
            </a:r>
            <a:r>
              <a:rPr lang="en-GB" b="0" dirty="0" err="1"/>
              <a:t>wifi</a:t>
            </a:r>
            <a:r>
              <a:rPr lang="en-GB" b="0" dirty="0"/>
              <a:t> reception</a:t>
            </a:r>
          </a:p>
          <a:p>
            <a:r>
              <a:rPr lang="en-GB" b="0" dirty="0"/>
              <a:t>Letters sent from your children</a:t>
            </a:r>
          </a:p>
          <a:p>
            <a:endParaRPr lang="en-GB" u="sng" dirty="0"/>
          </a:p>
          <a:p>
            <a:r>
              <a:rPr lang="en-GB" u="sng" dirty="0"/>
              <a:t>AFTER</a:t>
            </a:r>
          </a:p>
          <a:p>
            <a:r>
              <a:rPr lang="en-GB" b="0" dirty="0"/>
              <a:t>Photo Album from the trip</a:t>
            </a:r>
          </a:p>
          <a:p>
            <a:r>
              <a:rPr lang="en-GB" b="0" dirty="0"/>
              <a:t>Some very tired but happy children – can’t promise level of cleanliness</a:t>
            </a:r>
          </a:p>
        </p:txBody>
      </p:sp>
    </p:spTree>
    <p:extLst>
      <p:ext uri="{BB962C8B-B14F-4D97-AF65-F5344CB8AC3E}">
        <p14:creationId xmlns:p14="http://schemas.microsoft.com/office/powerpoint/2010/main" val="26704503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77BE47-C30C-EDA6-F2BA-40482FB8BB57}"/>
              </a:ext>
            </a:extLst>
          </p:cNvPr>
          <p:cNvSpPr>
            <a:spLocks noGrp="1"/>
          </p:cNvSpPr>
          <p:nvPr>
            <p:ph type="title"/>
          </p:nvPr>
        </p:nvSpPr>
        <p:spPr>
          <a:xfrm>
            <a:off x="1535371" y="1044054"/>
            <a:ext cx="10013709" cy="1030360"/>
          </a:xfrm>
        </p:spPr>
        <p:txBody>
          <a:bodyPr>
            <a:normAutofit/>
          </a:bodyPr>
          <a:lstStyle/>
          <a:p>
            <a:pPr>
              <a:lnSpc>
                <a:spcPct val="140000"/>
              </a:lnSpc>
            </a:pPr>
            <a:r>
              <a:rPr lang="en-US" sz="2800" dirty="0">
                <a:solidFill>
                  <a:schemeClr val="bg1"/>
                </a:solidFill>
              </a:rPr>
              <a:t>What to do in-between now and the 8</a:t>
            </a:r>
            <a:r>
              <a:rPr lang="en-US" sz="2800" baseline="30000" dirty="0">
                <a:solidFill>
                  <a:schemeClr val="bg1"/>
                </a:solidFill>
              </a:rPr>
              <a:t>th</a:t>
            </a:r>
            <a:r>
              <a:rPr lang="en-US" sz="2800" dirty="0">
                <a:solidFill>
                  <a:schemeClr val="bg1"/>
                </a:solidFill>
              </a:rPr>
              <a:t> June</a:t>
            </a:r>
            <a:endParaRPr lang="en-GB" sz="2800" dirty="0">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D1D5022-4E48-FCD2-8319-E7697B3114F5}"/>
              </a:ext>
            </a:extLst>
          </p:cNvPr>
          <p:cNvSpPr>
            <a:spLocks noGrp="1"/>
          </p:cNvSpPr>
          <p:nvPr>
            <p:ph idx="1"/>
          </p:nvPr>
        </p:nvSpPr>
        <p:spPr>
          <a:xfrm>
            <a:off x="1326753" y="2391770"/>
            <a:ext cx="10691076" cy="4139659"/>
          </a:xfrm>
        </p:spPr>
        <p:txBody>
          <a:bodyPr anchor="t">
            <a:normAutofit lnSpcReduction="10000"/>
          </a:bodyPr>
          <a:lstStyle/>
          <a:p>
            <a:pPr marL="285750" indent="-285750">
              <a:lnSpc>
                <a:spcPct val="130000"/>
              </a:lnSpc>
              <a:buFont typeface="Arial" panose="020B0604020202020204" pitchFamily="34" charset="0"/>
              <a:buChar char="•"/>
            </a:pPr>
            <a:r>
              <a:rPr lang="en-US" sz="1600" dirty="0"/>
              <a:t>Make sure you have paid the deposit and are up to date with payments if you have not already</a:t>
            </a:r>
          </a:p>
          <a:p>
            <a:pPr marL="285750" indent="-285750">
              <a:lnSpc>
                <a:spcPct val="130000"/>
              </a:lnSpc>
              <a:buFont typeface="Arial" panose="020B0604020202020204" pitchFamily="34" charset="0"/>
              <a:buChar char="•"/>
            </a:pPr>
            <a:r>
              <a:rPr lang="en-US" sz="1600" dirty="0"/>
              <a:t>If your children have never experienced a sleepover type situation before, it might be worth setting some of these up.</a:t>
            </a:r>
          </a:p>
          <a:p>
            <a:pPr marL="285750" indent="-285750">
              <a:lnSpc>
                <a:spcPct val="130000"/>
              </a:lnSpc>
              <a:buFont typeface="Arial" panose="020B0604020202020204" pitchFamily="34" charset="0"/>
              <a:buChar char="•"/>
            </a:pPr>
            <a:r>
              <a:rPr lang="en-US" sz="1600" dirty="0"/>
              <a:t>SWIMMING!</a:t>
            </a:r>
          </a:p>
          <a:p>
            <a:pPr marL="285750" indent="-285750">
              <a:lnSpc>
                <a:spcPct val="130000"/>
              </a:lnSpc>
              <a:buFont typeface="Arial" panose="020B0604020202020204" pitchFamily="34" charset="0"/>
              <a:buChar char="•"/>
            </a:pPr>
            <a:r>
              <a:rPr lang="en-US" sz="1600" dirty="0"/>
              <a:t>Encouraging independence with clothing, equipment, getting up, showering, daily tasks etc.</a:t>
            </a:r>
          </a:p>
          <a:p>
            <a:pPr marL="285750" indent="-285750">
              <a:lnSpc>
                <a:spcPct val="130000"/>
              </a:lnSpc>
              <a:buFont typeface="Arial" panose="020B0604020202020204" pitchFamily="34" charset="0"/>
              <a:buChar char="•"/>
            </a:pPr>
            <a:r>
              <a:rPr lang="en-US" sz="1600" dirty="0"/>
              <a:t>Practice packing their own case and making up a bed – they will have to do this</a:t>
            </a:r>
          </a:p>
          <a:p>
            <a:pPr marL="285750" indent="-285750">
              <a:lnSpc>
                <a:spcPct val="130000"/>
              </a:lnSpc>
              <a:buFont typeface="Arial" panose="020B0604020202020204" pitchFamily="34" charset="0"/>
              <a:buChar char="•"/>
            </a:pPr>
            <a:r>
              <a:rPr lang="en-US" sz="1600" dirty="0"/>
              <a:t>Teach them some card games/find a new game that they could teach their peers.</a:t>
            </a:r>
          </a:p>
          <a:p>
            <a:pPr marL="285750" indent="-285750">
              <a:lnSpc>
                <a:spcPct val="130000"/>
              </a:lnSpc>
              <a:buFont typeface="Arial" panose="020B0604020202020204" pitchFamily="34" charset="0"/>
              <a:buChar char="•"/>
            </a:pPr>
            <a:r>
              <a:rPr lang="en-US" sz="1600" dirty="0"/>
              <a:t>Ensuring that all emails and forms sent by the office have been acknowledged, filled out and returned by the deadlines.</a:t>
            </a:r>
          </a:p>
          <a:p>
            <a:pPr>
              <a:lnSpc>
                <a:spcPct val="130000"/>
              </a:lnSpc>
            </a:pPr>
            <a:endParaRPr lang="en-US" sz="1600" dirty="0"/>
          </a:p>
          <a:p>
            <a:pPr>
              <a:lnSpc>
                <a:spcPct val="130000"/>
              </a:lnSpc>
            </a:pPr>
            <a:endParaRPr lang="en-US" sz="1600" dirty="0"/>
          </a:p>
          <a:p>
            <a:pPr>
              <a:lnSpc>
                <a:spcPct val="130000"/>
              </a:lnSpc>
            </a:pPr>
            <a:endParaRPr lang="en-GB" sz="1600" dirty="0"/>
          </a:p>
        </p:txBody>
      </p:sp>
    </p:spTree>
    <p:extLst>
      <p:ext uri="{BB962C8B-B14F-4D97-AF65-F5344CB8AC3E}">
        <p14:creationId xmlns:p14="http://schemas.microsoft.com/office/powerpoint/2010/main" val="2758696496"/>
      </p:ext>
    </p:extLst>
  </p:cSld>
  <p:clrMapOvr>
    <a:masterClrMapping/>
  </p:clrMapOvr>
</p:sld>
</file>

<file path=ppt/theme/theme1.xml><?xml version="1.0" encoding="utf-8"?>
<a:theme xmlns:a="http://schemas.openxmlformats.org/drawingml/2006/main" name="ShojiVTI">
  <a:themeElements>
    <a:clrScheme name="Shoji">
      <a:dk1>
        <a:sysClr val="windowText" lastClr="000000"/>
      </a:dk1>
      <a:lt1>
        <a:sysClr val="window" lastClr="FFFFFF"/>
      </a:lt1>
      <a:dk2>
        <a:srgbClr val="595460"/>
      </a:dk2>
      <a:lt2>
        <a:srgbClr val="EBEDEB"/>
      </a:lt2>
      <a:accent1>
        <a:srgbClr val="97A7B8"/>
      </a:accent1>
      <a:accent2>
        <a:srgbClr val="A5B592"/>
      </a:accent2>
      <a:accent3>
        <a:srgbClr val="CED228"/>
      </a:accent3>
      <a:accent4>
        <a:srgbClr val="D1C499"/>
      </a:accent4>
      <a:accent5>
        <a:srgbClr val="BDB3B6"/>
      </a:accent5>
      <a:accent6>
        <a:srgbClr val="C5A98D"/>
      </a:accent6>
      <a:hlink>
        <a:srgbClr val="CC9900"/>
      </a:hlink>
      <a:folHlink>
        <a:srgbClr val="96A9A9"/>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ojiVTI" id="{00D0DDEB-E771-48E5-9E96-0647434F08B1}" vid="{9D22D596-7FD0-4F89-958C-AD79A09491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TotalTime>
  <Words>1455</Words>
  <Application>Microsoft Office PowerPoint</Application>
  <PresentationFormat>Widescreen</PresentationFormat>
  <Paragraphs>135</Paragraphs>
  <Slides>16</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Aptos</vt:lpstr>
      <vt:lpstr>Arial</vt:lpstr>
      <vt:lpstr>Calibri</vt:lpstr>
      <vt:lpstr>Comic Sans MS</vt:lpstr>
      <vt:lpstr>Corbel</vt:lpstr>
      <vt:lpstr>Gill Sans Nova</vt:lpstr>
      <vt:lpstr>Meiryo</vt:lpstr>
      <vt:lpstr>ShojiVTI</vt:lpstr>
      <vt:lpstr>SATS 2026</vt:lpstr>
      <vt:lpstr>What are SATs?</vt:lpstr>
      <vt:lpstr>What happens during the week?</vt:lpstr>
      <vt:lpstr>What can you do at home?</vt:lpstr>
      <vt:lpstr>Year 6 Residential</vt:lpstr>
      <vt:lpstr>Monday 8th June 2026 – Friday 12th June 2026    </vt:lpstr>
      <vt:lpstr>Kit List</vt:lpstr>
      <vt:lpstr>What not to pack in bags...</vt:lpstr>
      <vt:lpstr>Activities, Facilities and Safety</vt:lpstr>
      <vt:lpstr>PowerPoint Presentation</vt:lpstr>
      <vt:lpstr>Form for filling out specific requirements for food e.g. halal, vegetarian, vegan, dairy free, allergies etc. ***Please only inform us about the above – your child will choose from the selection that is on offer for each meal.   </vt:lpstr>
      <vt:lpstr>Medical</vt:lpstr>
      <vt:lpstr>Medication</vt:lpstr>
      <vt:lpstr>Letter Writing</vt:lpstr>
      <vt:lpstr>What we will share with parents</vt:lpstr>
      <vt:lpstr>What to do in-between now and the 8th June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Residential</dc:title>
  <dc:creator>Tania Keighley</dc:creator>
  <cp:lastModifiedBy>Nicola Potter</cp:lastModifiedBy>
  <cp:revision>21</cp:revision>
  <cp:lastPrinted>2025-04-28T13:29:08Z</cp:lastPrinted>
  <dcterms:created xsi:type="dcterms:W3CDTF">2024-09-26T18:04:57Z</dcterms:created>
  <dcterms:modified xsi:type="dcterms:W3CDTF">2026-04-16T07:26:52Z</dcterms:modified>
</cp:coreProperties>
</file>