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8" r:id="rId3"/>
    <p:sldId id="257" r:id="rId4"/>
    <p:sldId id="263" r:id="rId5"/>
    <p:sldId id="264" r:id="rId6"/>
    <p:sldId id="265" r:id="rId7"/>
    <p:sldId id="266" r:id="rId8"/>
    <p:sldId id="258" r:id="rId9"/>
    <p:sldId id="259" r:id="rId10"/>
    <p:sldId id="260" r:id="rId11"/>
    <p:sldId id="261" r:id="rId12"/>
    <p:sldId id="262" r:id="rId13"/>
    <p:sldId id="269" r:id="rId14"/>
    <p:sldId id="267"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6" d="100"/>
          <a:sy n="66" d="100"/>
        </p:scale>
        <p:origin x="63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9/28/2026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9/28/2026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9/28/2026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9/28/2026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9/28/2026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9/28/2026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9/28/2026</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9/28/2026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bbc.co.uk/news/business-60763168"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knowsleyclcs.org.uk/wp-content/uploads/2026/07/Parental-Controls-booklet-2026.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Online Safety </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997078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68E1B-5895-4032-8F32-AF2A2F23DC9F}"/>
              </a:ext>
            </a:extLst>
          </p:cNvPr>
          <p:cNvSpPr>
            <a:spLocks noGrp="1"/>
          </p:cNvSpPr>
          <p:nvPr>
            <p:ph type="title"/>
          </p:nvPr>
        </p:nvSpPr>
        <p:spPr/>
        <p:txBody>
          <a:bodyPr/>
          <a:lstStyle/>
          <a:p>
            <a:r>
              <a:rPr lang="en-GB" dirty="0"/>
              <a:t>Introductions</a:t>
            </a:r>
          </a:p>
        </p:txBody>
      </p:sp>
      <p:sp>
        <p:nvSpPr>
          <p:cNvPr id="3" name="Content Placeholder 2">
            <a:extLst>
              <a:ext uri="{FF2B5EF4-FFF2-40B4-BE49-F238E27FC236}">
                <a16:creationId xmlns:a16="http://schemas.microsoft.com/office/drawing/2014/main" id="{5C30D9FB-19AA-438A-8DBA-D1A51B45A75C}"/>
              </a:ext>
            </a:extLst>
          </p:cNvPr>
          <p:cNvSpPr>
            <a:spLocks noGrp="1"/>
          </p:cNvSpPr>
          <p:nvPr>
            <p:ph idx="1"/>
          </p:nvPr>
        </p:nvSpPr>
        <p:spPr>
          <a:xfrm>
            <a:off x="677334" y="1453415"/>
            <a:ext cx="8596668" cy="4587947"/>
          </a:xfrm>
        </p:spPr>
        <p:txBody>
          <a:bodyPr>
            <a:normAutofit/>
          </a:bodyPr>
          <a:lstStyle/>
          <a:p>
            <a:r>
              <a:rPr lang="en-GB" sz="2800" dirty="0">
                <a:latin typeface="Arial" panose="020B0604020202020204" pitchFamily="34" charset="0"/>
                <a:cs typeface="Arial" panose="020B0604020202020204" pitchFamily="34" charset="0"/>
              </a:rPr>
              <a:t>Miss Sherry – Head and DSP</a:t>
            </a:r>
          </a:p>
          <a:p>
            <a:r>
              <a:rPr lang="en-GB" sz="2800" dirty="0">
                <a:latin typeface="Arial" panose="020B0604020202020204" pitchFamily="34" charset="0"/>
                <a:cs typeface="Arial" panose="020B0604020202020204" pitchFamily="34" charset="0"/>
              </a:rPr>
              <a:t>Mr Rutherford – Wellbeing lead and DSP</a:t>
            </a:r>
          </a:p>
          <a:p>
            <a:r>
              <a:rPr lang="en-GB" sz="2800" dirty="0">
                <a:latin typeface="Arial" panose="020B0604020202020204" pitchFamily="34" charset="0"/>
                <a:cs typeface="Arial" panose="020B0604020202020204" pitchFamily="34" charset="0"/>
              </a:rPr>
              <a:t>Mrs Cooper – teacher and online safety lead CEOPs ambassador</a:t>
            </a:r>
          </a:p>
          <a:p>
            <a:r>
              <a:rPr lang="en-GB" sz="2800" dirty="0">
                <a:latin typeface="Arial" panose="020B0604020202020204" pitchFamily="34" charset="0"/>
                <a:cs typeface="Arial" panose="020B0604020202020204" pitchFamily="34" charset="0"/>
              </a:rPr>
              <a:t>Miss Cassidy – teacher and PSHE lead</a:t>
            </a:r>
          </a:p>
          <a:p>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Other DSPS- Miss Keighley, Mr Long</a:t>
            </a:r>
          </a:p>
        </p:txBody>
      </p:sp>
    </p:spTree>
    <p:extLst>
      <p:ext uri="{BB962C8B-B14F-4D97-AF65-F5344CB8AC3E}">
        <p14:creationId xmlns:p14="http://schemas.microsoft.com/office/powerpoint/2010/main" val="6137796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From 1</a:t>
            </a:r>
            <a:r>
              <a:rPr lang="en-GB" baseline="30000" dirty="0"/>
              <a:t>st</a:t>
            </a:r>
            <a:r>
              <a:rPr lang="en-GB" dirty="0"/>
              <a:t> September 2026, the new Department for Education (DFE) guidance came into effect. </a:t>
            </a:r>
          </a:p>
        </p:txBody>
      </p:sp>
      <p:sp>
        <p:nvSpPr>
          <p:cNvPr id="3" name="Content Placeholder 2"/>
          <p:cNvSpPr>
            <a:spLocks noGrp="1"/>
          </p:cNvSpPr>
          <p:nvPr>
            <p:ph idx="1"/>
          </p:nvPr>
        </p:nvSpPr>
        <p:spPr>
          <a:xfrm>
            <a:off x="677334" y="2491530"/>
            <a:ext cx="8596668" cy="3549832"/>
          </a:xfrm>
        </p:spPr>
        <p:txBody>
          <a:bodyPr>
            <a:normAutofit/>
          </a:bodyPr>
          <a:lstStyle/>
          <a:p>
            <a:r>
              <a:rPr lang="en-GB" sz="2800" dirty="0"/>
              <a:t>There is now a greater emphasis on online safety </a:t>
            </a:r>
            <a:r>
              <a:rPr lang="en-GB" sz="2800"/>
              <a:t>and children’s </a:t>
            </a:r>
            <a:r>
              <a:rPr lang="en-GB" sz="2800" dirty="0"/>
              <a:t>wellbeing when online. </a:t>
            </a:r>
          </a:p>
        </p:txBody>
      </p:sp>
    </p:spTree>
    <p:extLst>
      <p:ext uri="{BB962C8B-B14F-4D97-AF65-F5344CB8AC3E}">
        <p14:creationId xmlns:p14="http://schemas.microsoft.com/office/powerpoint/2010/main" val="2826981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D7BE1-98A8-427C-999F-D59953D9E80D}"/>
              </a:ext>
            </a:extLst>
          </p:cNvPr>
          <p:cNvSpPr>
            <a:spLocks noGrp="1"/>
          </p:cNvSpPr>
          <p:nvPr>
            <p:ph type="title"/>
          </p:nvPr>
        </p:nvSpPr>
        <p:spPr/>
        <p:txBody>
          <a:bodyPr/>
          <a:lstStyle/>
          <a:p>
            <a:r>
              <a:rPr lang="en-GB" dirty="0"/>
              <a:t>Why is online safety so important?</a:t>
            </a:r>
          </a:p>
        </p:txBody>
      </p:sp>
      <p:sp>
        <p:nvSpPr>
          <p:cNvPr id="3" name="Content Placeholder 2">
            <a:extLst>
              <a:ext uri="{FF2B5EF4-FFF2-40B4-BE49-F238E27FC236}">
                <a16:creationId xmlns:a16="http://schemas.microsoft.com/office/drawing/2014/main" id="{BEBA8B2C-A06E-4C6B-A481-B99F076A00D0}"/>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30110753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D7BE1-98A8-427C-999F-D59953D9E80D}"/>
              </a:ext>
            </a:extLst>
          </p:cNvPr>
          <p:cNvSpPr>
            <a:spLocks noGrp="1"/>
          </p:cNvSpPr>
          <p:nvPr>
            <p:ph type="title"/>
          </p:nvPr>
        </p:nvSpPr>
        <p:spPr/>
        <p:txBody>
          <a:bodyPr/>
          <a:lstStyle/>
          <a:p>
            <a:r>
              <a:rPr lang="en-GB" dirty="0"/>
              <a:t>Why is online safety so important?</a:t>
            </a:r>
          </a:p>
        </p:txBody>
      </p:sp>
      <p:sp>
        <p:nvSpPr>
          <p:cNvPr id="4" name="Content Placeholder 2">
            <a:extLst>
              <a:ext uri="{FF2B5EF4-FFF2-40B4-BE49-F238E27FC236}">
                <a16:creationId xmlns:a16="http://schemas.microsoft.com/office/drawing/2014/main" id="{07643A45-CA6B-4776-8A4E-1FFF62DF83C5}"/>
              </a:ext>
            </a:extLst>
          </p:cNvPr>
          <p:cNvSpPr>
            <a:spLocks noGrp="1"/>
          </p:cNvSpPr>
          <p:nvPr>
            <p:ph idx="1"/>
          </p:nvPr>
        </p:nvSpPr>
        <p:spPr>
          <a:xfrm>
            <a:off x="677863" y="1366788"/>
            <a:ext cx="8596312" cy="4675238"/>
          </a:xfrm>
        </p:spPr>
        <p:txBody>
          <a:bodyPr>
            <a:normAutofit fontScale="92500"/>
          </a:bodyPr>
          <a:lstStyle/>
          <a:p>
            <a:r>
              <a:rPr lang="en-GB" sz="2400" dirty="0">
                <a:latin typeface="Arial" panose="020B0604020202020204" pitchFamily="34" charset="0"/>
                <a:cs typeface="Arial" panose="020B0604020202020204" pitchFamily="34" charset="0"/>
              </a:rPr>
              <a:t>By the age of nine 10% of children report seeing pornography</a:t>
            </a:r>
          </a:p>
          <a:p>
            <a:r>
              <a:rPr lang="en-GB" sz="2400" dirty="0">
                <a:latin typeface="Arial" panose="020B0604020202020204" pitchFamily="34" charset="0"/>
                <a:cs typeface="Arial" panose="020B0604020202020204" pitchFamily="34" charset="0"/>
              </a:rPr>
              <a:t>By age 11 this goes up to 27%</a:t>
            </a:r>
          </a:p>
          <a:p>
            <a:r>
              <a:rPr lang="en-GB" sz="2400" dirty="0">
                <a:latin typeface="Arial" panose="020B0604020202020204" pitchFamily="34" charset="0"/>
                <a:cs typeface="Arial" panose="020B0604020202020204" pitchFamily="34" charset="0"/>
              </a:rPr>
              <a:t>79% had encountered violent pornography by age 18</a:t>
            </a:r>
          </a:p>
          <a:p>
            <a:r>
              <a:rPr lang="en-GB" sz="2400" dirty="0">
                <a:latin typeface="Arial" panose="020B0604020202020204" pitchFamily="34" charset="0"/>
                <a:cs typeface="Arial" panose="020B0604020202020204" pitchFamily="34" charset="0"/>
              </a:rPr>
              <a:t>Twitter was the platform where most children reported accessing porn</a:t>
            </a:r>
          </a:p>
          <a:p>
            <a:r>
              <a:rPr lang="en-GB" sz="2400" dirty="0">
                <a:latin typeface="Arial" panose="020B0604020202020204" pitchFamily="34" charset="0"/>
                <a:cs typeface="Arial" panose="020B0604020202020204" pitchFamily="34" charset="0"/>
              </a:rPr>
              <a:t>Instagram and Snapchat were also named, now we would include </a:t>
            </a:r>
            <a:r>
              <a:rPr lang="en-GB" sz="2400" dirty="0" err="1">
                <a:latin typeface="Arial" panose="020B0604020202020204" pitchFamily="34" charset="0"/>
                <a:cs typeface="Arial" panose="020B0604020202020204" pitchFamily="34" charset="0"/>
              </a:rPr>
              <a:t>TikTok</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None of the issues that we deal with involve a phone/device/gaming account owned by the child!</a:t>
            </a:r>
          </a:p>
          <a:p>
            <a:r>
              <a:rPr lang="en-GB" sz="2400" dirty="0">
                <a:latin typeface="Arial" panose="020B0604020202020204" pitchFamily="34" charset="0"/>
                <a:cs typeface="Arial" panose="020B0604020202020204" pitchFamily="34" charset="0"/>
              </a:rPr>
              <a:t>The police get involved. </a:t>
            </a:r>
          </a:p>
          <a:p>
            <a:pPr marL="0" indent="0">
              <a:buNone/>
            </a:pPr>
            <a:r>
              <a:rPr lang="en-GB" sz="2400" dirty="0" err="1">
                <a:latin typeface="Arial" panose="020B0604020202020204" pitchFamily="34" charset="0"/>
                <a:cs typeface="Arial" panose="020B0604020202020204" pitchFamily="34" charset="0"/>
              </a:rPr>
              <a:t>Childrens</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Commisioner</a:t>
            </a:r>
            <a:r>
              <a:rPr lang="en-GB" sz="2400" dirty="0">
                <a:latin typeface="Arial" panose="020B0604020202020204" pitchFamily="34" charset="0"/>
                <a:cs typeface="Arial" panose="020B0604020202020204" pitchFamily="34" charset="0"/>
              </a:rPr>
              <a:t> UK GOV</a:t>
            </a:r>
          </a:p>
        </p:txBody>
      </p:sp>
    </p:spTree>
    <p:extLst>
      <p:ext uri="{BB962C8B-B14F-4D97-AF65-F5344CB8AC3E}">
        <p14:creationId xmlns:p14="http://schemas.microsoft.com/office/powerpoint/2010/main" val="41240115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F5A3A7-5E75-4C29-9F9D-60895D2A83BC}"/>
              </a:ext>
            </a:extLst>
          </p:cNvPr>
          <p:cNvSpPr>
            <a:spLocks noGrp="1"/>
          </p:cNvSpPr>
          <p:nvPr>
            <p:ph type="title"/>
          </p:nvPr>
        </p:nvSpPr>
        <p:spPr/>
        <p:txBody>
          <a:bodyPr/>
          <a:lstStyle/>
          <a:p>
            <a:r>
              <a:rPr lang="en-GB" dirty="0"/>
              <a:t>Devices in school</a:t>
            </a:r>
          </a:p>
        </p:txBody>
      </p:sp>
      <p:sp>
        <p:nvSpPr>
          <p:cNvPr id="3" name="Content Placeholder 2">
            <a:extLst>
              <a:ext uri="{FF2B5EF4-FFF2-40B4-BE49-F238E27FC236}">
                <a16:creationId xmlns:a16="http://schemas.microsoft.com/office/drawing/2014/main" id="{F55D3AEB-BAF1-4E52-BC02-38D62793338C}"/>
              </a:ext>
            </a:extLst>
          </p:cNvPr>
          <p:cNvSpPr>
            <a:spLocks noGrp="1"/>
          </p:cNvSpPr>
          <p:nvPr>
            <p:ph idx="1"/>
          </p:nvPr>
        </p:nvSpPr>
        <p:spPr>
          <a:xfrm>
            <a:off x="677334" y="1357162"/>
            <a:ext cx="8596668" cy="4684200"/>
          </a:xfrm>
        </p:spPr>
        <p:txBody>
          <a:bodyPr>
            <a:normAutofit/>
          </a:bodyPr>
          <a:lstStyle/>
          <a:p>
            <a:r>
              <a:rPr lang="en-GB" sz="2400" dirty="0">
                <a:latin typeface="Arial" panose="020B0604020202020204" pitchFamily="34" charset="0"/>
                <a:cs typeface="Arial" panose="020B0604020202020204" pitchFamily="34" charset="0"/>
              </a:rPr>
              <a:t>Phones or devices cannot be out in school- the gates are the boundary</a:t>
            </a:r>
          </a:p>
          <a:p>
            <a:r>
              <a:rPr lang="en-GB" sz="2400" dirty="0">
                <a:latin typeface="Arial" panose="020B0604020202020204" pitchFamily="34" charset="0"/>
                <a:cs typeface="Arial" panose="020B0604020202020204" pitchFamily="34" charset="0"/>
              </a:rPr>
              <a:t>Phones and devices are allowed to be brought in when the children are older but must be left, at the child’s risk, in the class box. The alternative is to leave at home. The same now applies to many secondary schools. </a:t>
            </a:r>
          </a:p>
          <a:p>
            <a:r>
              <a:rPr lang="en-GB" sz="2400" dirty="0">
                <a:latin typeface="Arial" panose="020B0604020202020204" pitchFamily="34" charset="0"/>
                <a:cs typeface="Arial" panose="020B0604020202020204" pitchFamily="34" charset="0"/>
              </a:rPr>
              <a:t>This includes smart watches, an IPAD because you are going to Dad’s this weekend etc</a:t>
            </a:r>
          </a:p>
          <a:p>
            <a:r>
              <a:rPr lang="en-GB" sz="2400" dirty="0">
                <a:latin typeface="Arial" panose="020B0604020202020204" pitchFamily="34" charset="0"/>
                <a:cs typeface="Arial" panose="020B0604020202020204" pitchFamily="34" charset="0"/>
              </a:rPr>
              <a:t>If a </a:t>
            </a:r>
            <a:r>
              <a:rPr lang="en-GB" sz="2400" dirty="0" err="1">
                <a:latin typeface="Arial" panose="020B0604020202020204" pitchFamily="34" charset="0"/>
                <a:cs typeface="Arial" panose="020B0604020202020204" pitchFamily="34" charset="0"/>
              </a:rPr>
              <a:t>fitbit</a:t>
            </a:r>
            <a:r>
              <a:rPr lang="en-GB" sz="2400" dirty="0">
                <a:latin typeface="Arial" panose="020B0604020202020204" pitchFamily="34" charset="0"/>
                <a:cs typeface="Arial" panose="020B0604020202020204" pitchFamily="34" charset="0"/>
              </a:rPr>
              <a:t> is distracting a child – they will be asked to hand it in to a teacher</a:t>
            </a:r>
          </a:p>
          <a:p>
            <a:endParaRPr lang="en-GB" dirty="0"/>
          </a:p>
        </p:txBody>
      </p:sp>
    </p:spTree>
    <p:extLst>
      <p:ext uri="{BB962C8B-B14F-4D97-AF65-F5344CB8AC3E}">
        <p14:creationId xmlns:p14="http://schemas.microsoft.com/office/powerpoint/2010/main" val="30429067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3B01A-C8CD-4B57-950D-7E8FFBE4093F}"/>
              </a:ext>
            </a:extLst>
          </p:cNvPr>
          <p:cNvSpPr>
            <a:spLocks noGrp="1"/>
          </p:cNvSpPr>
          <p:nvPr>
            <p:ph type="title"/>
          </p:nvPr>
        </p:nvSpPr>
        <p:spPr/>
        <p:txBody>
          <a:bodyPr>
            <a:normAutofit fontScale="90000"/>
          </a:bodyPr>
          <a:lstStyle/>
          <a:p>
            <a:r>
              <a:rPr lang="en-GB" b="0" i="0" dirty="0">
                <a:solidFill>
                  <a:srgbClr val="181818"/>
                </a:solidFill>
                <a:effectLst/>
                <a:latin typeface="ReithSerif"/>
              </a:rPr>
              <a:t>Not smart but clever? The return of 'dumbphones'</a:t>
            </a:r>
            <a:br>
              <a:rPr lang="en-GB" b="0" i="0" dirty="0">
                <a:solidFill>
                  <a:srgbClr val="181818"/>
                </a:solidFill>
                <a:effectLst/>
                <a:latin typeface="ReithSerif"/>
              </a:rPr>
            </a:br>
            <a:r>
              <a:rPr lang="en-GB" b="0" i="0" dirty="0">
                <a:solidFill>
                  <a:srgbClr val="181818"/>
                </a:solidFill>
                <a:effectLst/>
                <a:latin typeface="ReithSerif"/>
                <a:hlinkClick r:id="rId2"/>
              </a:rPr>
              <a:t>https://www.bbc.co.uk/news/business-60763168</a:t>
            </a:r>
            <a:br>
              <a:rPr lang="en-GB" b="0" i="0" dirty="0">
                <a:solidFill>
                  <a:srgbClr val="181818"/>
                </a:solidFill>
                <a:effectLst/>
                <a:latin typeface="ReithSerif"/>
              </a:rPr>
            </a:br>
            <a:endParaRPr lang="en-GB" dirty="0"/>
          </a:p>
        </p:txBody>
      </p:sp>
      <p:pic>
        <p:nvPicPr>
          <p:cNvPr id="4" name="Content Placeholder 3">
            <a:extLst>
              <a:ext uri="{FF2B5EF4-FFF2-40B4-BE49-F238E27FC236}">
                <a16:creationId xmlns:a16="http://schemas.microsoft.com/office/drawing/2014/main" id="{4D292FDD-A70D-47B5-A0A8-8154E3D746D1}"/>
              </a:ext>
            </a:extLst>
          </p:cNvPr>
          <p:cNvPicPr>
            <a:picLocks noGrp="1" noChangeAspect="1"/>
          </p:cNvPicPr>
          <p:nvPr>
            <p:ph idx="1"/>
          </p:nvPr>
        </p:nvPicPr>
        <p:blipFill>
          <a:blip r:embed="rId3"/>
          <a:stretch>
            <a:fillRect/>
          </a:stretch>
        </p:blipFill>
        <p:spPr>
          <a:xfrm>
            <a:off x="1525853" y="2160588"/>
            <a:ext cx="6900332" cy="3881437"/>
          </a:xfrm>
          <a:prstGeom prst="rect">
            <a:avLst/>
          </a:prstGeom>
        </p:spPr>
      </p:pic>
    </p:spTree>
    <p:extLst>
      <p:ext uri="{BB962C8B-B14F-4D97-AF65-F5344CB8AC3E}">
        <p14:creationId xmlns:p14="http://schemas.microsoft.com/office/powerpoint/2010/main" val="33876299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71963" y="382122"/>
            <a:ext cx="7417791" cy="6136124"/>
          </a:xfrm>
          <a:prstGeom prst="rect">
            <a:avLst/>
          </a:prstGeom>
        </p:spPr>
      </p:pic>
      <p:sp>
        <p:nvSpPr>
          <p:cNvPr id="5" name="TextBox 4"/>
          <p:cNvSpPr txBox="1"/>
          <p:nvPr/>
        </p:nvSpPr>
        <p:spPr>
          <a:xfrm>
            <a:off x="8014282" y="310393"/>
            <a:ext cx="2986481" cy="1308682"/>
          </a:xfrm>
          <a:prstGeom prst="rect">
            <a:avLst/>
          </a:prstGeom>
          <a:noFill/>
        </p:spPr>
        <p:txBody>
          <a:bodyPr wrap="square" rtlCol="0">
            <a:spAutoFit/>
          </a:bodyPr>
          <a:lstStyle/>
          <a:p>
            <a:endParaRPr lang="en-GB" dirty="0"/>
          </a:p>
        </p:txBody>
      </p:sp>
      <p:sp>
        <p:nvSpPr>
          <p:cNvPr id="7" name="Rectangle 6"/>
          <p:cNvSpPr/>
          <p:nvPr/>
        </p:nvSpPr>
        <p:spPr>
          <a:xfrm>
            <a:off x="8014282" y="5408531"/>
            <a:ext cx="4402208" cy="1200329"/>
          </a:xfrm>
          <a:prstGeom prst="rect">
            <a:avLst/>
          </a:prstGeom>
        </p:spPr>
        <p:txBody>
          <a:bodyPr wrap="square">
            <a:spAutoFit/>
          </a:bodyPr>
          <a:lstStyle/>
          <a:p>
            <a:r>
              <a:rPr lang="en-GB" dirty="0"/>
              <a:t>Taken from statutory guidance:</a:t>
            </a:r>
          </a:p>
          <a:p>
            <a:r>
              <a:rPr lang="en-GB" dirty="0"/>
              <a:t>(Relationships education, Relationships and sex education RSE and health education, July 2025)</a:t>
            </a:r>
          </a:p>
        </p:txBody>
      </p:sp>
    </p:spTree>
    <p:extLst>
      <p:ext uri="{BB962C8B-B14F-4D97-AF65-F5344CB8AC3E}">
        <p14:creationId xmlns:p14="http://schemas.microsoft.com/office/powerpoint/2010/main" val="34292017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4918" y="154217"/>
            <a:ext cx="6125430" cy="6516009"/>
          </a:xfrm>
          <a:prstGeom prst="rect">
            <a:avLst/>
          </a:prstGeom>
        </p:spPr>
      </p:pic>
      <p:sp>
        <p:nvSpPr>
          <p:cNvPr id="5" name="TextBox 4"/>
          <p:cNvSpPr txBox="1"/>
          <p:nvPr/>
        </p:nvSpPr>
        <p:spPr>
          <a:xfrm>
            <a:off x="6568580" y="154217"/>
            <a:ext cx="5623419" cy="5016758"/>
          </a:xfrm>
          <a:prstGeom prst="rect">
            <a:avLst/>
          </a:prstGeom>
          <a:noFill/>
        </p:spPr>
        <p:txBody>
          <a:bodyPr wrap="square" rtlCol="0">
            <a:spAutoFit/>
          </a:bodyPr>
          <a:lstStyle/>
          <a:p>
            <a:r>
              <a:rPr lang="en-GB" sz="2000" dirty="0"/>
              <a:t>This is part of the end of primary school expectations for health and well-being.</a:t>
            </a:r>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p:txBody>
      </p:sp>
      <p:sp>
        <p:nvSpPr>
          <p:cNvPr id="6" name="Rectangle 5"/>
          <p:cNvSpPr/>
          <p:nvPr/>
        </p:nvSpPr>
        <p:spPr>
          <a:xfrm>
            <a:off x="8064617" y="5469897"/>
            <a:ext cx="3931640" cy="1200329"/>
          </a:xfrm>
          <a:prstGeom prst="rect">
            <a:avLst/>
          </a:prstGeom>
        </p:spPr>
        <p:txBody>
          <a:bodyPr wrap="square">
            <a:spAutoFit/>
          </a:bodyPr>
          <a:lstStyle/>
          <a:p>
            <a:r>
              <a:rPr lang="en-GB" dirty="0"/>
              <a:t>Taken from statutory guidance:</a:t>
            </a:r>
          </a:p>
          <a:p>
            <a:r>
              <a:rPr lang="en-GB" dirty="0"/>
              <a:t>(Relationships education, Relationships and sex education RSE and health education, July 2025)</a:t>
            </a:r>
          </a:p>
        </p:txBody>
      </p:sp>
    </p:spTree>
    <p:extLst>
      <p:ext uri="{BB962C8B-B14F-4D97-AF65-F5344CB8AC3E}">
        <p14:creationId xmlns:p14="http://schemas.microsoft.com/office/powerpoint/2010/main" val="35174954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We follow the Jigsaw Scheme of work for PSHE.</a:t>
            </a:r>
          </a:p>
        </p:txBody>
      </p:sp>
      <p:sp>
        <p:nvSpPr>
          <p:cNvPr id="3" name="Content Placeholder 2"/>
          <p:cNvSpPr>
            <a:spLocks noGrp="1"/>
          </p:cNvSpPr>
          <p:nvPr>
            <p:ph idx="1"/>
          </p:nvPr>
        </p:nvSpPr>
        <p:spPr/>
        <p:txBody>
          <a:bodyPr>
            <a:normAutofit/>
          </a:bodyPr>
          <a:lstStyle/>
          <a:p>
            <a:pPr marL="0" indent="0">
              <a:buNone/>
            </a:pPr>
            <a:r>
              <a:rPr lang="en-GB" sz="2400" dirty="0"/>
              <a:t>- This scheme follows the statutory guidance for PSHE and has been updated for September 2026.</a:t>
            </a:r>
          </a:p>
          <a:p>
            <a:pPr marL="0" indent="0">
              <a:buNone/>
            </a:pPr>
            <a:r>
              <a:rPr lang="en-GB" sz="2400" dirty="0"/>
              <a:t>- All children complete the same topic at the same time but on an age appropriate level. </a:t>
            </a:r>
          </a:p>
        </p:txBody>
      </p:sp>
    </p:spTree>
    <p:extLst>
      <p:ext uri="{BB962C8B-B14F-4D97-AF65-F5344CB8AC3E}">
        <p14:creationId xmlns:p14="http://schemas.microsoft.com/office/powerpoint/2010/main" val="19415791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Within the Jigsaw PSHE curriculum, the main changes are:</a:t>
            </a:r>
          </a:p>
        </p:txBody>
      </p:sp>
      <p:sp>
        <p:nvSpPr>
          <p:cNvPr id="3" name="Content Placeholder 2"/>
          <p:cNvSpPr>
            <a:spLocks noGrp="1"/>
          </p:cNvSpPr>
          <p:nvPr>
            <p:ph idx="1"/>
          </p:nvPr>
        </p:nvSpPr>
        <p:spPr/>
        <p:txBody>
          <a:bodyPr>
            <a:normAutofit fontScale="92500" lnSpcReduction="10000"/>
          </a:bodyPr>
          <a:lstStyle/>
          <a:p>
            <a:pPr marL="0" indent="0">
              <a:buNone/>
            </a:pPr>
            <a:r>
              <a:rPr lang="en-GB" sz="2400" b="1" dirty="0"/>
              <a:t>The guidance has expanded expectations around online safety. </a:t>
            </a:r>
          </a:p>
          <a:p>
            <a:r>
              <a:rPr lang="en-GB" sz="2400" dirty="0"/>
              <a:t>• New content on how search engines rank and select results </a:t>
            </a:r>
          </a:p>
          <a:p>
            <a:r>
              <a:rPr lang="en-GB" sz="2400" dirty="0"/>
              <a:t>• Teaching about how online content is selected and targeted </a:t>
            </a:r>
          </a:p>
          <a:p>
            <a:r>
              <a:rPr lang="en-GB" sz="2400" dirty="0"/>
              <a:t>• Enhanced SMARRT rules with Safety STAR integration </a:t>
            </a:r>
          </a:p>
          <a:p>
            <a:r>
              <a:rPr lang="en-GB" sz="2400" dirty="0"/>
              <a:t>• Updated content on AI technology and automatic filters (e.g. in body image lessons)</a:t>
            </a:r>
          </a:p>
          <a:p>
            <a:r>
              <a:rPr lang="en-GB" sz="2400" dirty="0"/>
              <a:t>• Strengthened content on digital spending risks, in-game purchases, and keeping personal information safe</a:t>
            </a:r>
          </a:p>
          <a:p>
            <a:r>
              <a:rPr lang="en-GB" sz="2400" dirty="0"/>
              <a:t> • Updated content on the permanent nature of digital content and legal implications</a:t>
            </a:r>
          </a:p>
        </p:txBody>
      </p:sp>
    </p:spTree>
    <p:extLst>
      <p:ext uri="{BB962C8B-B14F-4D97-AF65-F5344CB8AC3E}">
        <p14:creationId xmlns:p14="http://schemas.microsoft.com/office/powerpoint/2010/main" val="26095754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86561" y="151002"/>
            <a:ext cx="5956184" cy="369332"/>
          </a:xfrm>
          <a:prstGeom prst="rect">
            <a:avLst/>
          </a:prstGeom>
          <a:noFill/>
        </p:spPr>
        <p:txBody>
          <a:bodyPr wrap="square" rtlCol="0">
            <a:spAutoFit/>
          </a:bodyPr>
          <a:lstStyle/>
          <a:p>
            <a:r>
              <a:rPr lang="en-GB" b="1" dirty="0">
                <a:solidFill>
                  <a:srgbClr val="FF0000"/>
                </a:solidFill>
              </a:rPr>
              <a:t>Where is Jigsaw following the DFE Guidance?</a:t>
            </a:r>
          </a:p>
        </p:txBody>
      </p:sp>
      <p:pic>
        <p:nvPicPr>
          <p:cNvPr id="16" name="Picture 15"/>
          <p:cNvPicPr>
            <a:picLocks noChangeAspect="1"/>
          </p:cNvPicPr>
          <p:nvPr/>
        </p:nvPicPr>
        <p:blipFill>
          <a:blip r:embed="rId2"/>
          <a:stretch>
            <a:fillRect/>
          </a:stretch>
        </p:blipFill>
        <p:spPr>
          <a:xfrm>
            <a:off x="226505" y="979263"/>
            <a:ext cx="5816382" cy="5589317"/>
          </a:xfrm>
          <a:prstGeom prst="rect">
            <a:avLst/>
          </a:prstGeom>
        </p:spPr>
      </p:pic>
      <p:pic>
        <p:nvPicPr>
          <p:cNvPr id="17" name="Picture 16"/>
          <p:cNvPicPr>
            <a:picLocks noChangeAspect="1"/>
          </p:cNvPicPr>
          <p:nvPr/>
        </p:nvPicPr>
        <p:blipFill>
          <a:blip r:embed="rId3"/>
          <a:stretch>
            <a:fillRect/>
          </a:stretch>
        </p:blipFill>
        <p:spPr>
          <a:xfrm>
            <a:off x="6175062" y="1302849"/>
            <a:ext cx="5747540" cy="3646656"/>
          </a:xfrm>
          <a:prstGeom prst="rect">
            <a:avLst/>
          </a:prstGeom>
        </p:spPr>
      </p:pic>
      <p:sp>
        <p:nvSpPr>
          <p:cNvPr id="18" name="TextBox 17"/>
          <p:cNvSpPr txBox="1"/>
          <p:nvPr/>
        </p:nvSpPr>
        <p:spPr>
          <a:xfrm>
            <a:off x="226505" y="520334"/>
            <a:ext cx="12650596" cy="369332"/>
          </a:xfrm>
          <a:prstGeom prst="rect">
            <a:avLst/>
          </a:prstGeom>
          <a:noFill/>
        </p:spPr>
        <p:txBody>
          <a:bodyPr wrap="square" rtlCol="0">
            <a:spAutoFit/>
          </a:bodyPr>
          <a:lstStyle/>
          <a:p>
            <a:r>
              <a:rPr lang="en-GB" b="1" dirty="0"/>
              <a:t>Jigsaw follows the guidance in all areas. Below is an example for online safety and where it is covered:</a:t>
            </a:r>
          </a:p>
        </p:txBody>
      </p:sp>
    </p:spTree>
    <p:extLst>
      <p:ext uri="{BB962C8B-B14F-4D97-AF65-F5344CB8AC3E}">
        <p14:creationId xmlns:p14="http://schemas.microsoft.com/office/powerpoint/2010/main" val="3507858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C0CD6-4316-4E8B-991E-0DD4D92F8A5C}"/>
              </a:ext>
            </a:extLst>
          </p:cNvPr>
          <p:cNvSpPr>
            <a:spLocks noGrp="1"/>
          </p:cNvSpPr>
          <p:nvPr>
            <p:ph type="title"/>
          </p:nvPr>
        </p:nvSpPr>
        <p:spPr/>
        <p:txBody>
          <a:bodyPr/>
          <a:lstStyle/>
          <a:p>
            <a:r>
              <a:rPr lang="en-GB" dirty="0"/>
              <a:t>Devices in homes- what can you do?</a:t>
            </a:r>
          </a:p>
        </p:txBody>
      </p:sp>
      <p:sp>
        <p:nvSpPr>
          <p:cNvPr id="3" name="Content Placeholder 2">
            <a:extLst>
              <a:ext uri="{FF2B5EF4-FFF2-40B4-BE49-F238E27FC236}">
                <a16:creationId xmlns:a16="http://schemas.microsoft.com/office/drawing/2014/main" id="{CD83DD7C-DDE2-4107-B7F5-7DDB4FF3BEF3}"/>
              </a:ext>
            </a:extLst>
          </p:cNvPr>
          <p:cNvSpPr>
            <a:spLocks noGrp="1"/>
          </p:cNvSpPr>
          <p:nvPr>
            <p:ph idx="1"/>
          </p:nvPr>
        </p:nvSpPr>
        <p:spPr>
          <a:xfrm>
            <a:off x="677334" y="1674797"/>
            <a:ext cx="8596668" cy="4366566"/>
          </a:xfrm>
        </p:spPr>
        <p:txBody>
          <a:bodyPr>
            <a:normAutofit fontScale="92500" lnSpcReduction="10000"/>
          </a:bodyPr>
          <a:lstStyle/>
          <a:p>
            <a:r>
              <a:rPr lang="en-GB" sz="2800" dirty="0">
                <a:latin typeface="Arial" panose="020B0604020202020204" pitchFamily="34" charset="0"/>
                <a:cs typeface="Arial" panose="020B0604020202020204" pitchFamily="34" charset="0"/>
              </a:rPr>
              <a:t>No phones upstairs rule?</a:t>
            </a:r>
          </a:p>
          <a:p>
            <a:r>
              <a:rPr lang="en-GB" sz="2800" dirty="0">
                <a:latin typeface="Arial" panose="020B0604020202020204" pitchFamily="34" charset="0"/>
                <a:cs typeface="Arial" panose="020B0604020202020204" pitchFamily="34" charset="0"/>
              </a:rPr>
              <a:t>Locks on how much time your child can access their phone?</a:t>
            </a:r>
          </a:p>
          <a:p>
            <a:r>
              <a:rPr lang="en-GB" sz="2800" dirty="0">
                <a:latin typeface="Arial" panose="020B0604020202020204" pitchFamily="34" charset="0"/>
                <a:cs typeface="Arial" panose="020B0604020202020204" pitchFamily="34" charset="0"/>
              </a:rPr>
              <a:t>We often get sent screenshots of ‘chats’ and these show that children were messaging at 3am!</a:t>
            </a:r>
          </a:p>
          <a:p>
            <a:r>
              <a:rPr lang="en-GB" sz="2800" dirty="0">
                <a:latin typeface="Arial" panose="020B0604020202020204" pitchFamily="34" charset="0"/>
                <a:cs typeface="Arial" panose="020B0604020202020204" pitchFamily="34" charset="0"/>
              </a:rPr>
              <a:t>No phone parties/sleepovers? </a:t>
            </a:r>
          </a:p>
          <a:p>
            <a:r>
              <a:rPr lang="en-GB" sz="2800" dirty="0">
                <a:latin typeface="Arial" panose="020B0604020202020204" pitchFamily="34" charset="0"/>
                <a:cs typeface="Arial" panose="020B0604020202020204" pitchFamily="34" charset="0"/>
              </a:rPr>
              <a:t>Modelling being present and off your phone?</a:t>
            </a:r>
          </a:p>
          <a:p>
            <a:r>
              <a:rPr lang="en-GB" sz="2800" dirty="0">
                <a:latin typeface="Arial" panose="020B0604020202020204" pitchFamily="34" charset="0"/>
                <a:cs typeface="Arial" panose="020B0604020202020204" pitchFamily="34" charset="0"/>
              </a:rPr>
              <a:t>Double screening? Phone and tv or phone and laptop?</a:t>
            </a:r>
          </a:p>
          <a:p>
            <a:r>
              <a:rPr lang="en-GB" sz="2800">
                <a:latin typeface="Arial" panose="020B0604020202020204" pitchFamily="34" charset="0"/>
                <a:cs typeface="Arial" panose="020B0604020202020204" pitchFamily="34" charset="0"/>
              </a:rPr>
              <a:t>Brick phones???</a:t>
            </a:r>
            <a:endParaRPr lang="en-GB" sz="2800" dirty="0">
              <a:latin typeface="Arial" panose="020B0604020202020204" pitchFamily="34" charset="0"/>
              <a:cs typeface="Arial" panose="020B0604020202020204" pitchFamily="34" charset="0"/>
            </a:endParaRPr>
          </a:p>
          <a:p>
            <a:endParaRPr lang="en-GB" dirty="0"/>
          </a:p>
          <a:p>
            <a:endParaRPr lang="en-GB" dirty="0"/>
          </a:p>
        </p:txBody>
      </p:sp>
    </p:spTree>
    <p:extLst>
      <p:ext uri="{BB962C8B-B14F-4D97-AF65-F5344CB8AC3E}">
        <p14:creationId xmlns:p14="http://schemas.microsoft.com/office/powerpoint/2010/main" val="39798866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DB530-77B6-4EC4-AD0F-92EE7D8FADBE}"/>
              </a:ext>
            </a:extLst>
          </p:cNvPr>
          <p:cNvSpPr>
            <a:spLocks noGrp="1"/>
          </p:cNvSpPr>
          <p:nvPr>
            <p:ph type="title"/>
          </p:nvPr>
        </p:nvSpPr>
        <p:spPr/>
        <p:txBody>
          <a:bodyPr>
            <a:normAutofit/>
          </a:bodyPr>
          <a:lstStyle/>
          <a:p>
            <a:r>
              <a:rPr lang="en-GB" dirty="0"/>
              <a:t>Parental controls </a:t>
            </a:r>
          </a:p>
        </p:txBody>
      </p:sp>
      <p:sp>
        <p:nvSpPr>
          <p:cNvPr id="3" name="Content Placeholder 2">
            <a:extLst>
              <a:ext uri="{FF2B5EF4-FFF2-40B4-BE49-F238E27FC236}">
                <a16:creationId xmlns:a16="http://schemas.microsoft.com/office/drawing/2014/main" id="{420D1121-C02B-4380-98C6-9172659A5A37}"/>
              </a:ext>
            </a:extLst>
          </p:cNvPr>
          <p:cNvSpPr>
            <a:spLocks noGrp="1"/>
          </p:cNvSpPr>
          <p:nvPr>
            <p:ph idx="1"/>
          </p:nvPr>
        </p:nvSpPr>
        <p:spPr/>
        <p:txBody>
          <a:bodyPr/>
          <a:lstStyle/>
          <a:p>
            <a:r>
              <a:rPr lang="en-GB" dirty="0">
                <a:hlinkClick r:id="rId2"/>
              </a:rPr>
              <a:t>https://www.knowsleyclcs.org.uk/wp-content/uploads/2026/07/Parental-Controls-booklet-2026.pdf</a:t>
            </a:r>
            <a:endParaRPr lang="en-GB" dirty="0"/>
          </a:p>
        </p:txBody>
      </p:sp>
    </p:spTree>
    <p:extLst>
      <p:ext uri="{BB962C8B-B14F-4D97-AF65-F5344CB8AC3E}">
        <p14:creationId xmlns:p14="http://schemas.microsoft.com/office/powerpoint/2010/main" val="229124135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82</TotalTime>
  <Words>613</Words>
  <Application>Microsoft Office PowerPoint</Application>
  <PresentationFormat>Widescreen</PresentationFormat>
  <Paragraphs>66</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ReithSerif</vt:lpstr>
      <vt:lpstr>Trebuchet MS</vt:lpstr>
      <vt:lpstr>Wingdings 3</vt:lpstr>
      <vt:lpstr>Facet</vt:lpstr>
      <vt:lpstr>Online Safety </vt:lpstr>
      <vt:lpstr>Introductions</vt:lpstr>
      <vt:lpstr>From 1st September 2026, the new Department for Education (DFE) guidance came into effect. </vt:lpstr>
      <vt:lpstr>Why is online safety so important?</vt:lpstr>
      <vt:lpstr>Why is online safety so important?</vt:lpstr>
      <vt:lpstr>Devices in school</vt:lpstr>
      <vt:lpstr>Not smart but clever? The return of 'dumbphones' https://www.bbc.co.uk/news/business-60763168 </vt:lpstr>
      <vt:lpstr>PowerPoint Presentation</vt:lpstr>
      <vt:lpstr>PowerPoint Presentation</vt:lpstr>
      <vt:lpstr>We follow the Jigsaw Scheme of work for PSHE.</vt:lpstr>
      <vt:lpstr>Within the Jigsaw PSHE curriculum, the main changes are:</vt:lpstr>
      <vt:lpstr>PowerPoint Presentation</vt:lpstr>
      <vt:lpstr>Devices in homes- what can you do?</vt:lpstr>
      <vt:lpstr>Parental controls </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Online Safety</dc:title>
  <dc:creator>Lauren Cassidy</dc:creator>
  <cp:lastModifiedBy>Jenny Sherry</cp:lastModifiedBy>
  <cp:revision>11</cp:revision>
  <dcterms:created xsi:type="dcterms:W3CDTF">2026-09-24T14:39:38Z</dcterms:created>
  <dcterms:modified xsi:type="dcterms:W3CDTF">2026-09-28T15:27:31Z</dcterms:modified>
</cp:coreProperties>
</file>